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9" r:id="rId13"/>
    <p:sldId id="268" r:id="rId14"/>
    <p:sldId id="271" r:id="rId15"/>
    <p:sldId id="270" r:id="rId16"/>
    <p:sldId id="272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7200"/>
    <a:srgbClr val="0000FF"/>
    <a:srgbClr val="993300"/>
    <a:srgbClr val="FFFFCC"/>
    <a:srgbClr val="FF6600"/>
    <a:srgbClr val="FFFF66"/>
    <a:srgbClr val="008000"/>
    <a:srgbClr val="990033"/>
    <a:srgbClr val="FF99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7699E-9D28-4BDF-9A03-102EED0EB7B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B2F1-9F6C-4511-B96B-7E2812EE94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bis-online.ru/catalog/details/foto/?id=5463&amp;PHPSESSID=9865d7c8d95e8bee11516760342e1c0b" TargetMode="External"/><Relationship Id="rId13" Type="http://schemas.openxmlformats.org/officeDocument/2006/relationships/hyperlink" Target="http://www.tourister.ru/photoreps/561" TargetMode="External"/><Relationship Id="rId3" Type="http://schemas.openxmlformats.org/officeDocument/2006/relationships/hyperlink" Target="http://m.pinme.ru/pin/4f1064e6bf04705d6f00005c/" TargetMode="External"/><Relationship Id="rId7" Type="http://schemas.openxmlformats.org/officeDocument/2006/relationships/hyperlink" Target="http://geosfera.ucoz.org/photo/grafiki_skhemy/pojasa_osveshhenija/36-0-64" TargetMode="External"/><Relationship Id="rId12" Type="http://schemas.openxmlformats.org/officeDocument/2006/relationships/hyperlink" Target="http://www.gvol.ru/viewtopic.php?t=75176&amp;start=0&amp;postdays=0&amp;postorder=asc&amp;highlight=&amp;" TargetMode="External"/><Relationship Id="rId17" Type="http://schemas.openxmlformats.org/officeDocument/2006/relationships/hyperlink" Target="http://www.socioforum.su/viewtopic.php?f=577&amp;t=18160" TargetMode="External"/><Relationship Id="rId2" Type="http://schemas.openxmlformats.org/officeDocument/2006/relationships/hyperlink" Target="http://www.tourprom.ru/news/6996/" TargetMode="External"/><Relationship Id="rId16" Type="http://schemas.openxmlformats.org/officeDocument/2006/relationships/hyperlink" Target="http://club.foto.ru/gallery/photos/author.php?author_id=38716&amp;seri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raevedenie.net/forum/viewtopic.php?f=13&amp;t=697&amp;start=1960&amp;view=print" TargetMode="External"/><Relationship Id="rId11" Type="http://schemas.openxmlformats.org/officeDocument/2006/relationships/hyperlink" Target="http://www.lipetskmedia.ru/blogs/view/714.html?PHPSESSID=uojklmouuhpkvbx" TargetMode="External"/><Relationship Id="rId5" Type="http://schemas.openxmlformats.org/officeDocument/2006/relationships/hyperlink" Target="http://www.photoline.ru/photo/1206136548" TargetMode="External"/><Relationship Id="rId15" Type="http://schemas.openxmlformats.org/officeDocument/2006/relationships/hyperlink" Target="http://photoclub.by/work/181204" TargetMode="External"/><Relationship Id="rId10" Type="http://schemas.openxmlformats.org/officeDocument/2006/relationships/hyperlink" Target="http://kak-i-pochemu.ru/lesa-umerennogo-poyasa.html" TargetMode="External"/><Relationship Id="rId4" Type="http://schemas.openxmlformats.org/officeDocument/2006/relationships/hyperlink" Target="http://wiki-sibiriada.ru/index.php/&#1043;&#1072;&#1079;&#1077;&#1090;&#1072;_&#1057;&#1080;&#1073;&#1080;&#1088;&#1089;&#1082;&#1080;&#1077;_&#1084;&#1086;&#1090;&#1080;&#1074;&#1099;/&#1042;&#1099;&#1087;&#1091;&#1089;&#1082;_1" TargetMode="External"/><Relationship Id="rId9" Type="http://schemas.openxmlformats.org/officeDocument/2006/relationships/hyperlink" Target="http://bagira0401.ya.ru/posts.xml?tb=300&amp;tag=11719439" TargetMode="External"/><Relationship Id="rId14" Type="http://schemas.openxmlformats.org/officeDocument/2006/relationships/hyperlink" Target="http://fanat1k.ru/blogs-view-5654.ph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85184"/>
            <a:ext cx="8424936" cy="1512168"/>
          </a:xfrm>
          <a:prstGeom prst="roundRect">
            <a:avLst/>
          </a:prstGeom>
          <a:ln w="2857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n w="1905"/>
                <a:solidFill>
                  <a:srgbClr val="008000"/>
                </a:solidFill>
                <a:latin typeface="Comic Sans MS" pitchFamily="66" charset="0"/>
              </a:rPr>
              <a:t>На каком материке мы живём </a:t>
            </a:r>
            <a:br>
              <a:rPr lang="ru-RU" sz="3200" dirty="0" smtClean="0">
                <a:ln w="1905"/>
                <a:solidFill>
                  <a:srgbClr val="008000"/>
                </a:solidFill>
                <a:latin typeface="Comic Sans MS" pitchFamily="66" charset="0"/>
              </a:rPr>
            </a:br>
            <a:r>
              <a:rPr lang="ru-RU" sz="3200" dirty="0" smtClean="0">
                <a:ln w="1905"/>
                <a:solidFill>
                  <a:srgbClr val="008000"/>
                </a:solidFill>
                <a:latin typeface="Comic Sans MS" pitchFamily="66" charset="0"/>
              </a:rPr>
              <a:t>и в каком тепловом поясе находится наш материк?</a:t>
            </a:r>
            <a:endParaRPr lang="ru-RU" sz="3200" dirty="0">
              <a:ln w="1905"/>
              <a:solidFill>
                <a:srgbClr val="008000"/>
              </a:solidFill>
              <a:latin typeface="Comic Sans MS" pitchFamily="66" charset="0"/>
            </a:endParaRPr>
          </a:p>
        </p:txBody>
      </p:sp>
      <p:pic>
        <p:nvPicPr>
          <p:cNvPr id="9" name="Содержимое 8" descr="skoro_v_shkolu.pn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1907704" y="1484784"/>
            <a:ext cx="5344615" cy="3528392"/>
          </a:xfrm>
        </p:spPr>
      </p:pic>
      <p:pic>
        <p:nvPicPr>
          <p:cNvPr id="7" name="Рисунок 6" descr="7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563888" y="2244080"/>
            <a:ext cx="1760984" cy="1760984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all" normalizeH="0" baseline="0" noProof="0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Работа по карте полушарий.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0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23528" y="332657"/>
            <a:ext cx="4500000" cy="3093751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521320"/>
            <a:ext cx="4172272" cy="478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Мы живём на материке </a:t>
            </a:r>
            <a:r>
              <a:rPr lang="ru-RU" b="1" u="sng" dirty="0" smtClean="0">
                <a:solidFill>
                  <a:srgbClr val="993300"/>
                </a:solidFill>
              </a:rPr>
              <a:t>Евразия</a:t>
            </a:r>
            <a:r>
              <a:rPr lang="ru-RU" dirty="0" smtClean="0"/>
              <a:t>. </a:t>
            </a:r>
            <a:r>
              <a:rPr lang="ru-RU" dirty="0" smtClean="0">
                <a:solidFill>
                  <a:srgbClr val="0000FF"/>
                </a:solidFill>
              </a:rPr>
              <a:t>Большая часть материка находится      в </a:t>
            </a:r>
            <a:r>
              <a:rPr lang="ru-RU" b="1" u="sng" dirty="0" smtClean="0">
                <a:solidFill>
                  <a:srgbClr val="FF0000"/>
                </a:solidFill>
              </a:rPr>
              <a:t>умеренном поясе</a:t>
            </a:r>
            <a:r>
              <a:rPr lang="ru-RU" dirty="0" smtClean="0"/>
              <a:t> и небольшая часть – за Северным полярным кругом в полярном поясе. Здесь холодная зима, тёплое лето, прохладные весна и осень.</a:t>
            </a:r>
            <a:endParaRPr lang="ru-RU" dirty="0"/>
          </a:p>
        </p:txBody>
      </p:sp>
      <p:pic>
        <p:nvPicPr>
          <p:cNvPr id="6" name="Рисунок 5" descr="1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3528" y="3394829"/>
            <a:ext cx="4500000" cy="32481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28384" y="5013176"/>
            <a:ext cx="931120" cy="1602507"/>
          </a:xfrm>
          <a:prstGeom prst="rect">
            <a:avLst/>
          </a:prstGeom>
        </p:spPr>
      </p:pic>
      <p:pic>
        <p:nvPicPr>
          <p:cNvPr id="9" name="Рисунок 8" descr="Рисунок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156176" y="332656"/>
            <a:ext cx="1317327" cy="1321877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6948264" y="548680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skoro_v_shkolu.pn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1979712" y="1268760"/>
            <a:ext cx="5344615" cy="3528392"/>
          </a:xfrm>
        </p:spPr>
      </p:pic>
      <p:pic>
        <p:nvPicPr>
          <p:cNvPr id="7" name="Рисунок 6" descr="7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779912" y="2100064"/>
            <a:ext cx="1760984" cy="1760984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all" normalizeH="0" baseline="0" noProof="0" dirty="0" smtClean="0">
                <a:ln w="9000" cmpd="sng">
                  <a:solidFill>
                    <a:srgbClr val="FF6600"/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Работа по карте полушарий.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23528" y="5157192"/>
            <a:ext cx="8424936" cy="1296144"/>
          </a:xfrm>
          <a:prstGeom prst="roundRect">
            <a:avLst/>
          </a:prstGeom>
          <a:solidFill>
            <a:srgbClr val="FFFFCC"/>
          </a:solidFill>
          <a:ln w="285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arenR" startAt="2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1905"/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Какие материки находятся в тропическом поясе?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23527" y="260648"/>
            <a:ext cx="4536000" cy="3175200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412776"/>
            <a:ext cx="4464496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FF"/>
                </a:solidFill>
              </a:rPr>
              <a:t>Африка, Южная Америка, северная часть Австралии </a:t>
            </a:r>
            <a:r>
              <a:rPr lang="ru-RU" dirty="0" smtClean="0"/>
              <a:t>находятся в </a:t>
            </a:r>
            <a:r>
              <a:rPr lang="ru-RU" b="1" u="sng" dirty="0" smtClean="0">
                <a:solidFill>
                  <a:srgbClr val="FF0000"/>
                </a:solidFill>
              </a:rPr>
              <a:t>тропическом поясе</a:t>
            </a:r>
            <a:r>
              <a:rPr lang="ru-RU" dirty="0" smtClean="0"/>
              <a:t>. Здесь круглый год жарко. В тропическом поясе удивительно </a:t>
            </a:r>
            <a:r>
              <a:rPr lang="ru-RU" dirty="0" err="1" smtClean="0"/>
              <a:t>раз-нообразный</a:t>
            </a:r>
            <a:r>
              <a:rPr lang="ru-RU" dirty="0" smtClean="0"/>
              <a:t> </a:t>
            </a:r>
            <a:r>
              <a:rPr lang="ru-RU" dirty="0" err="1" smtClean="0"/>
              <a:t>раститель-ный</a:t>
            </a:r>
            <a:r>
              <a:rPr lang="ru-RU" dirty="0" smtClean="0"/>
              <a:t> и животный мир. А тропические леса </a:t>
            </a:r>
            <a:r>
              <a:rPr lang="ru-RU" dirty="0" err="1" smtClean="0"/>
              <a:t>назы-вают</a:t>
            </a:r>
            <a:r>
              <a:rPr lang="ru-RU" dirty="0" smtClean="0"/>
              <a:t> «лёгкими» </a:t>
            </a:r>
          </a:p>
          <a:p>
            <a:pPr>
              <a:buNone/>
            </a:pPr>
            <a:r>
              <a:rPr lang="ru-RU" dirty="0"/>
              <a:t>	</a:t>
            </a:r>
            <a:r>
              <a:rPr lang="ru-RU" dirty="0" smtClean="0"/>
              <a:t>нашей планеты.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188640"/>
            <a:ext cx="3010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Африканская саванна</a:t>
            </a:r>
            <a:endParaRPr lang="ru-RU" sz="2400" dirty="0"/>
          </a:p>
        </p:txBody>
      </p:sp>
      <p:pic>
        <p:nvPicPr>
          <p:cNvPr id="12" name="Рисунок 11" descr="1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79512" y="3501008"/>
            <a:ext cx="4644012" cy="309600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5949280"/>
            <a:ext cx="1084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Сахара</a:t>
            </a:r>
            <a:endParaRPr lang="ru-RU" sz="2400" dirty="0"/>
          </a:p>
        </p:txBody>
      </p:sp>
      <p:pic>
        <p:nvPicPr>
          <p:cNvPr id="13" name="Рисунок 12" descr="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40054" y="5229200"/>
            <a:ext cx="847441" cy="1458491"/>
          </a:xfrm>
          <a:prstGeom prst="rect">
            <a:avLst/>
          </a:prstGeom>
        </p:spPr>
      </p:pic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12160" y="188640"/>
            <a:ext cx="1368243" cy="1332000"/>
          </a:xfrm>
          <a:prstGeom prst="rect">
            <a:avLst/>
          </a:prstGeom>
        </p:spPr>
      </p:pic>
      <p:cxnSp>
        <p:nvCxnSpPr>
          <p:cNvPr id="15" name="Прямая со стрелкой 14"/>
          <p:cNvCxnSpPr/>
          <p:nvPr/>
        </p:nvCxnSpPr>
        <p:spPr>
          <a:xfrm flipH="1">
            <a:off x="6948264" y="692696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skoro_v_shkolu.pn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1835696" y="1340768"/>
            <a:ext cx="5344615" cy="3528392"/>
          </a:xfrm>
        </p:spPr>
      </p:pic>
      <p:pic>
        <p:nvPicPr>
          <p:cNvPr id="7" name="Рисунок 6" descr="7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635896" y="2100064"/>
            <a:ext cx="1760984" cy="1760984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Работа по карте полушарий.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23528" y="5085184"/>
            <a:ext cx="8424936" cy="1296144"/>
          </a:xfrm>
          <a:prstGeom prst="roundRect">
            <a:avLst/>
          </a:prstGeom>
          <a:ln w="28575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arenR" startAt="3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1905"/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Какие материки находятся за полярным кругом на севере и на юге?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556792"/>
            <a:ext cx="4244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dirty="0" smtClean="0">
                <a:solidFill>
                  <a:srgbClr val="0000FF"/>
                </a:solidFill>
              </a:rPr>
              <a:t>Антарктида,  северная часть Евразии и острова Северной Америки</a:t>
            </a:r>
            <a:r>
              <a:rPr lang="ru-RU" dirty="0" smtClean="0"/>
              <a:t> находятся  в </a:t>
            </a:r>
            <a:r>
              <a:rPr lang="ru-RU" b="1" u="sng" dirty="0" smtClean="0">
                <a:solidFill>
                  <a:srgbClr val="FF0000"/>
                </a:solidFill>
              </a:rPr>
              <a:t>полярном поясе</a:t>
            </a:r>
            <a:r>
              <a:rPr lang="ru-RU" dirty="0" smtClean="0"/>
              <a:t>. Это холодный пояс. Там круглый год снег и лёд. Там бывает полярный день и </a:t>
            </a:r>
            <a:r>
              <a:rPr lang="ru-RU" dirty="0" err="1" smtClean="0"/>
              <a:t>поляр-ная</a:t>
            </a:r>
            <a:r>
              <a:rPr lang="ru-RU" dirty="0" smtClean="0"/>
              <a:t> ночь, северное сияние.</a:t>
            </a:r>
            <a:endParaRPr lang="ru-RU" dirty="0"/>
          </a:p>
        </p:txBody>
      </p:sp>
      <p:pic>
        <p:nvPicPr>
          <p:cNvPr id="6" name="Рисунок 5" descr="1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9512" y="3501007"/>
            <a:ext cx="4608000" cy="30796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Содержимое 7" descr="20.jpeg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tretch>
            <a:fillRect/>
          </a:stretch>
        </p:blipFill>
        <p:spPr>
          <a:xfrm>
            <a:off x="251520" y="431371"/>
            <a:ext cx="4608000" cy="3069637"/>
          </a:xfrm>
          <a:effectLst>
            <a:softEdge rad="127000"/>
          </a:effectLst>
        </p:spPr>
      </p:pic>
      <p:pic>
        <p:nvPicPr>
          <p:cNvPr id="9" name="Рисунок 8" descr="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956376" y="5085184"/>
            <a:ext cx="931120" cy="1602507"/>
          </a:xfrm>
          <a:prstGeom prst="rect">
            <a:avLst/>
          </a:prstGeom>
        </p:spPr>
      </p:pic>
      <p:pic>
        <p:nvPicPr>
          <p:cNvPr id="10" name="Рисунок 9" descr="Рисунок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84168" y="332656"/>
            <a:ext cx="1336625" cy="1332000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6732240" y="404664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6804248" y="1556792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Подведём итоги: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32000"/>
            <a:ext cx="8229600" cy="3484563"/>
          </a:xfrm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Font typeface="Times New Roman" pitchFamily="18" charset="0"/>
              <a:buNone/>
            </a:pPr>
            <a:endParaRPr lang="ru-RU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139952" y="1340768"/>
            <a:ext cx="4680520" cy="525658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2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FF0000"/>
                </a:solidFill>
              </a:rPr>
              <a:t>Почему солнце неодинаково нагревает разные участки Земли?</a:t>
            </a:r>
          </a:p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006600"/>
                </a:solidFill>
              </a:rPr>
              <a:t>Какие пояса освещённости выделяют на Земле?</a:t>
            </a:r>
          </a:p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CC00CC"/>
                </a:solidFill>
              </a:rPr>
              <a:t>Как распределение тепла на Земле влияет на растительный и животный мир?</a:t>
            </a:r>
          </a:p>
          <a:p>
            <a:pPr marL="609600" indent="-609600">
              <a:spcBef>
                <a:spcPct val="20000"/>
              </a:spcBef>
            </a:pPr>
            <a:endParaRPr lang="ru-RU" sz="2800" dirty="0" smtClean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  <a:buFontTx/>
              <a:buAutoNum type="arabicPeriod" startAt="3"/>
            </a:pPr>
            <a:endParaRPr lang="ru-RU" sz="2800" dirty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A50021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251520" y="1772816"/>
            <a:ext cx="3816424" cy="2722810"/>
            <a:chOff x="251520" y="1988840"/>
            <a:chExt cx="3387549" cy="2506786"/>
          </a:xfrm>
        </p:grpSpPr>
        <p:pic>
          <p:nvPicPr>
            <p:cNvPr id="10" name="Рисунок 9" descr="0_80302_a3fba2ca_XL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51520" y="1988840"/>
              <a:ext cx="3387549" cy="2506786"/>
            </a:xfrm>
            <a:prstGeom prst="rect">
              <a:avLst/>
            </a:prstGeom>
          </p:spPr>
        </p:pic>
        <p:pic>
          <p:nvPicPr>
            <p:cNvPr id="11" name="Рисунок 10" descr="окр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403720" y="3359848"/>
              <a:ext cx="648000" cy="8612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Источники:</a:t>
            </a:r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92488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ru-RU" u="sng" dirty="0">
                <a:hlinkClick r:id="rId2"/>
              </a:rPr>
              <a:t>http://www.tourprom.ru/news/6996/</a:t>
            </a:r>
            <a:endParaRPr lang="ru-RU" dirty="0"/>
          </a:p>
          <a:p>
            <a:pPr lvl="0"/>
            <a:r>
              <a:rPr lang="ru-RU" u="sng" dirty="0">
                <a:hlinkClick r:id="rId3"/>
              </a:rPr>
              <a:t>http://m.pinme.ru/pin/4f1064e6bf04705d6f00005c/</a:t>
            </a:r>
            <a:endParaRPr lang="ru-RU" dirty="0"/>
          </a:p>
          <a:p>
            <a:pPr lvl="0"/>
            <a:r>
              <a:rPr lang="ru-RU" u="sng" dirty="0">
                <a:hlinkClick r:id="rId4"/>
              </a:rPr>
              <a:t>http://wiki-sibiriada.ru/index.php/Газета_Сибирские_мотивы/Выпуск_1</a:t>
            </a:r>
            <a:endParaRPr lang="ru-RU" dirty="0"/>
          </a:p>
          <a:p>
            <a:pPr lvl="0"/>
            <a:r>
              <a:rPr lang="ru-RU" u="sng" dirty="0">
                <a:hlinkClick r:id="rId5"/>
              </a:rPr>
              <a:t>http://www.photoline.ru/photo/1206136548</a:t>
            </a:r>
            <a:endParaRPr lang="ru-RU" dirty="0"/>
          </a:p>
          <a:p>
            <a:pPr lvl="0"/>
            <a:r>
              <a:rPr lang="ru-RU" u="sng" dirty="0">
                <a:hlinkClick r:id="rId6"/>
              </a:rPr>
              <a:t>http://kraevedenie.net/forum/viewtopic.php?f=13&amp;t=697&amp;start=1960&amp;view=print</a:t>
            </a:r>
            <a:endParaRPr lang="ru-RU" dirty="0"/>
          </a:p>
          <a:p>
            <a:pPr lvl="0"/>
            <a:r>
              <a:rPr lang="ru-RU" u="sng" dirty="0">
                <a:hlinkClick r:id="rId7"/>
              </a:rPr>
              <a:t>http://geosfera.ucoz.org/photo/grafiki_skhemy/pojasa_osveshhenija/36-0-64</a:t>
            </a:r>
            <a:endParaRPr lang="ru-RU" dirty="0"/>
          </a:p>
          <a:p>
            <a:pPr lvl="0"/>
            <a:r>
              <a:rPr lang="ru-RU" u="sng" dirty="0">
                <a:hlinkClick r:id="rId8"/>
              </a:rPr>
              <a:t>http://www.ibis-online.ru/catalog/details/foto/?id=5463&amp;PHPSESSID=9865d7c8d95e8bee11516760342e1c0b</a:t>
            </a:r>
            <a:endParaRPr lang="ru-RU" dirty="0"/>
          </a:p>
          <a:p>
            <a:pPr lvl="0"/>
            <a:r>
              <a:rPr lang="ru-RU" u="sng" dirty="0">
                <a:hlinkClick r:id="rId9"/>
              </a:rPr>
              <a:t>http://bagira0401.ya.ru/posts.xml?tb=300&amp;tag=11719439</a:t>
            </a:r>
            <a:endParaRPr lang="ru-RU" dirty="0"/>
          </a:p>
          <a:p>
            <a:pPr lvl="0"/>
            <a:r>
              <a:rPr lang="ru-RU" u="sng" dirty="0">
                <a:hlinkClick r:id="rId10"/>
              </a:rPr>
              <a:t>http://kak-i-pochemu.ru/lesa-umerennogo-poyasa.html</a:t>
            </a:r>
            <a:endParaRPr lang="ru-RU" dirty="0"/>
          </a:p>
          <a:p>
            <a:pPr lvl="0"/>
            <a:r>
              <a:rPr lang="ru-RU" u="sng" dirty="0">
                <a:hlinkClick r:id="rId11"/>
              </a:rPr>
              <a:t>http://www.lipetskmedia.ru/blogs/view/714.html?PHPSESSID=uojklmouuhpkvbx</a:t>
            </a:r>
            <a:endParaRPr lang="ru-RU" dirty="0"/>
          </a:p>
          <a:p>
            <a:pPr lvl="0"/>
            <a:r>
              <a:rPr lang="ru-RU" u="sng" dirty="0">
                <a:hlinkClick r:id="rId12"/>
              </a:rPr>
              <a:t>http://www.gvol.ru/viewtopic.php?t=75176&amp;start=0&amp;postdays=0&amp;postorder=asc&amp;highlight=&amp;</a:t>
            </a:r>
            <a:endParaRPr lang="ru-RU" dirty="0"/>
          </a:p>
          <a:p>
            <a:pPr lvl="0"/>
            <a:r>
              <a:rPr lang="ru-RU" u="sng" dirty="0">
                <a:hlinkClick r:id="rId13"/>
              </a:rPr>
              <a:t>http://www.tourister.ru/photoreps/561</a:t>
            </a:r>
            <a:endParaRPr lang="ru-RU" dirty="0"/>
          </a:p>
          <a:p>
            <a:pPr lvl="0"/>
            <a:r>
              <a:rPr lang="ru-RU" u="sng" dirty="0">
                <a:hlinkClick r:id="rId14"/>
              </a:rPr>
              <a:t>http://fanat1k.ru/blogs-view-5654.php</a:t>
            </a:r>
            <a:endParaRPr lang="ru-RU" dirty="0"/>
          </a:p>
          <a:p>
            <a:pPr lvl="0"/>
            <a:r>
              <a:rPr lang="ru-RU" u="sng" dirty="0">
                <a:hlinkClick r:id="rId15"/>
              </a:rPr>
              <a:t>http://photoclub.by/work/181204</a:t>
            </a:r>
            <a:endParaRPr lang="ru-RU" dirty="0"/>
          </a:p>
          <a:p>
            <a:pPr lvl="0"/>
            <a:r>
              <a:rPr lang="ru-RU" u="sng" dirty="0">
                <a:hlinkClick r:id="rId16"/>
              </a:rPr>
              <a:t>http://club.foto.ru/gallery/photos/author.php?author_id=38716&amp;serie</a:t>
            </a:r>
            <a:endParaRPr lang="ru-RU" dirty="0"/>
          </a:p>
          <a:p>
            <a:pPr lvl="0"/>
            <a:r>
              <a:rPr lang="ru-RU" u="sng" dirty="0">
                <a:hlinkClick r:id="rId17"/>
              </a:rPr>
              <a:t>http://www.socioforum.su/viewtopic.php?f=577&amp;t=18160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.PN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476672"/>
            <a:ext cx="8947362" cy="5904656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1917061"/>
            <a:ext cx="4572000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Панова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Оксана Владимировна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учитель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начальных классов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МАОУ «Гимназия №4»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г. Великого Новгорода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2048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Персональный сайт: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  http://www.panowa-ox.narod.ru/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 E-mail</a:t>
            </a:r>
            <a:r>
              <a:rPr lang="ru-RU" sz="2000" dirty="0" smtClean="0">
                <a:solidFill>
                  <a:schemeClr val="dk1"/>
                </a:solidFill>
              </a:rPr>
              <a:t>: </a:t>
            </a:r>
            <a:r>
              <a:rPr lang="en-US" sz="2000" dirty="0" smtClean="0">
                <a:solidFill>
                  <a:schemeClr val="dk1"/>
                </a:solidFill>
              </a:rPr>
              <a:t>panowa.ox@yandex.ru</a:t>
            </a:r>
            <a:endParaRPr lang="ru-RU" sz="2000" dirty="0" smtClean="0">
              <a:solidFill>
                <a:schemeClr val="dk1"/>
              </a:solidFill>
            </a:endParaRPr>
          </a:p>
        </p:txBody>
      </p:sp>
      <p:pic>
        <p:nvPicPr>
          <p:cNvPr id="7" name="Рисунок 6" descr="Рисунок1h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652120" y="3501008"/>
            <a:ext cx="1362645" cy="1267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23528" y="188640"/>
            <a:ext cx="4251158" cy="2880320"/>
          </a:xfrm>
          <a:effectLst>
            <a:softEdge rad="63500"/>
          </a:effectLst>
        </p:spPr>
      </p:pic>
      <p:pic>
        <p:nvPicPr>
          <p:cNvPr id="8" name="Содержимое 7" descr="4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4644008" y="188640"/>
            <a:ext cx="4251158" cy="2880320"/>
          </a:xfrm>
          <a:effectLst>
            <a:softEdge rad="63500"/>
          </a:effectLst>
        </p:spPr>
      </p:pic>
      <p:pic>
        <p:nvPicPr>
          <p:cNvPr id="10" name="Рисунок 9" descr="6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483768" y="2636912"/>
            <a:ext cx="4424829" cy="295232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1" name="TextBox 10"/>
          <p:cNvSpPr txBox="1"/>
          <p:nvPr/>
        </p:nvSpPr>
        <p:spPr>
          <a:xfrm>
            <a:off x="467544" y="5517232"/>
            <a:ext cx="84866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6600FF"/>
                </a:solidFill>
                <a:latin typeface="Comic Sans MS" pitchFamily="66" charset="0"/>
              </a:rPr>
              <a:t>Рассмотрите  фотографии. В каких районах Земли они </a:t>
            </a:r>
          </a:p>
          <a:p>
            <a:r>
              <a:rPr lang="ru-RU" sz="2400" dirty="0" smtClean="0">
                <a:solidFill>
                  <a:srgbClr val="6600FF"/>
                </a:solidFill>
                <a:latin typeface="Comic Sans MS" pitchFamily="66" charset="0"/>
              </a:rPr>
              <a:t>сделаны?  Чем можно объяснить такие большие </a:t>
            </a:r>
          </a:p>
          <a:p>
            <a:pPr algn="ctr"/>
            <a:r>
              <a:rPr lang="ru-RU" sz="2400" dirty="0" smtClean="0">
                <a:solidFill>
                  <a:srgbClr val="6600FF"/>
                </a:solidFill>
                <a:latin typeface="Comic Sans MS" pitchFamily="66" charset="0"/>
              </a:rPr>
              <a:t>различия природы этих районов?</a:t>
            </a:r>
            <a:endParaRPr lang="ru-RU" sz="2400" dirty="0">
              <a:solidFill>
                <a:srgbClr val="6600FF"/>
              </a:solidFill>
              <a:latin typeface="Comic Sans MS" pitchFamily="66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51520" y="188640"/>
            <a:ext cx="8584520" cy="5214193"/>
            <a:chOff x="251520" y="188640"/>
            <a:chExt cx="8584520" cy="5214193"/>
          </a:xfrm>
        </p:grpSpPr>
        <p:sp>
          <p:nvSpPr>
            <p:cNvPr id="12" name="TextBox 11"/>
            <p:cNvSpPr txBox="1"/>
            <p:nvPr/>
          </p:nvSpPr>
          <p:spPr>
            <a:xfrm>
              <a:off x="251520" y="188640"/>
              <a:ext cx="38799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Северный Ледовитый океан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956376" y="2564904"/>
              <a:ext cx="8796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Тайга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483768" y="4941168"/>
              <a:ext cx="23778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Тропический лес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79512" y="5373216"/>
            <a:ext cx="8784976" cy="1292662"/>
          </a:xfrm>
          <a:prstGeom prst="rect">
            <a:avLst/>
          </a:prstGeom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rgbClr val="006600"/>
                </a:solidFill>
                <a:latin typeface="Comic Sans MS" pitchFamily="66" charset="0"/>
              </a:rPr>
              <a:t>Солнце  - источник тепла и света для всего живого на Земле. Оно не одинаково освещает и нагревает разные участки Земли.</a:t>
            </a:r>
            <a:endParaRPr lang="ru-RU" sz="2600" dirty="0">
              <a:solidFill>
                <a:srgbClr val="006600"/>
              </a:solidFill>
              <a:latin typeface="Comic Sans MS" pitchFamily="66" charset="0"/>
            </a:endParaRPr>
          </a:p>
        </p:txBody>
      </p:sp>
      <p:pic>
        <p:nvPicPr>
          <p:cNvPr id="18" name="Рисунок 17" descr="fffff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923928" y="0"/>
            <a:ext cx="146490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2480" y="5013176"/>
            <a:ext cx="8640000" cy="1584176"/>
          </a:xfr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400" u="sng" dirty="0" smtClean="0">
                <a:solidFill>
                  <a:srgbClr val="FF0000"/>
                </a:solidFill>
              </a:rPr>
              <a:t>В районе экватора</a:t>
            </a:r>
            <a:r>
              <a:rPr lang="ru-RU" sz="2400" dirty="0" smtClean="0">
                <a:solidFill>
                  <a:srgbClr val="002060"/>
                </a:solidFill>
              </a:rPr>
              <a:t> солнечные лучи падают на Землю почти </a:t>
            </a:r>
            <a:r>
              <a:rPr lang="ru-RU" sz="2400" u="sng" dirty="0" smtClean="0">
                <a:solidFill>
                  <a:srgbClr val="FF0000"/>
                </a:solidFill>
              </a:rPr>
              <a:t>отвесно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u="sng" dirty="0" smtClean="0">
                <a:solidFill>
                  <a:srgbClr val="0000FF"/>
                </a:solidFill>
              </a:rPr>
              <a:t>а к северу и к югу от экватора – наклонно</a:t>
            </a:r>
            <a:r>
              <a:rPr lang="ru-RU" sz="2400" dirty="0" smtClean="0">
                <a:solidFill>
                  <a:srgbClr val="002060"/>
                </a:solidFill>
              </a:rPr>
              <a:t>. Лучи, падающие отвесно, сильнее нагревают поверхность Земли, а падающие наклонно скользят по ней и меньше нагревают. </a:t>
            </a:r>
            <a:endParaRPr lang="ru-RU" sz="2400" dirty="0">
              <a:solidFill>
                <a:srgbClr val="002060"/>
              </a:solidFill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179512" y="764704"/>
            <a:ext cx="2520280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179512" y="1124744"/>
            <a:ext cx="2016224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179512" y="1412776"/>
            <a:ext cx="1800200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79512" y="1700808"/>
            <a:ext cx="1692188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179512" y="2060848"/>
            <a:ext cx="1584684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179512" y="2780928"/>
            <a:ext cx="1512168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179512" y="2420888"/>
            <a:ext cx="1512168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179512" y="3140968"/>
            <a:ext cx="1584176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79512" y="3501008"/>
            <a:ext cx="1728192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179512" y="3843886"/>
            <a:ext cx="2055649" cy="17162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179512" y="4149080"/>
            <a:ext cx="2484276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179512" y="476672"/>
            <a:ext cx="3024336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 rot="1913297">
            <a:off x="3135804" y="1948861"/>
            <a:ext cx="1343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Экватор</a:t>
            </a:r>
            <a:endParaRPr lang="ru-RU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615600" y="332656"/>
            <a:ext cx="2772824" cy="51077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5F5F5F"/>
                </a:solidFill>
                <a:latin typeface="Comic Sans MS" pitchFamily="66" charset="0"/>
              </a:rPr>
              <a:t>Северный полюс</a:t>
            </a:r>
            <a:endParaRPr lang="ru-RU" sz="2400" dirty="0">
              <a:solidFill>
                <a:srgbClr val="5F5F5F"/>
              </a:solidFill>
              <a:latin typeface="Comic Sans MS" pitchFamily="66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23528" y="4365104"/>
            <a:ext cx="2508530" cy="51077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5F5F5F"/>
                </a:solidFill>
                <a:latin typeface="Comic Sans MS" pitchFamily="66" charset="0"/>
              </a:rPr>
              <a:t>Южный полюс</a:t>
            </a:r>
            <a:endParaRPr lang="ru-RU" sz="2400" dirty="0">
              <a:solidFill>
                <a:srgbClr val="5F5F5F"/>
              </a:solidFill>
              <a:latin typeface="Comic Sans MS" pitchFamily="66" charset="0"/>
            </a:endParaRPr>
          </a:p>
        </p:txBody>
      </p:sp>
      <p:pic>
        <p:nvPicPr>
          <p:cNvPr id="124" name="Рисунок 123" descr="fffffff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372200" y="908720"/>
            <a:ext cx="1990725" cy="3609975"/>
          </a:xfrm>
          <a:prstGeom prst="rect">
            <a:avLst/>
          </a:prstGeom>
        </p:spPr>
      </p:pic>
      <p:grpSp>
        <p:nvGrpSpPr>
          <p:cNvPr id="58" name="Группа 57"/>
          <p:cNvGrpSpPr/>
          <p:nvPr/>
        </p:nvGrpSpPr>
        <p:grpSpPr>
          <a:xfrm>
            <a:off x="395536" y="-1541928"/>
            <a:ext cx="6639586" cy="8499320"/>
            <a:chOff x="395536" y="-1541928"/>
            <a:chExt cx="6639586" cy="8499320"/>
          </a:xfrm>
        </p:grpSpPr>
        <p:pic>
          <p:nvPicPr>
            <p:cNvPr id="43" name="Рисунок 42" descr="Рисунок1 - копия - копия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1964413">
              <a:off x="1741660" y="426558"/>
              <a:ext cx="4215663" cy="4104000"/>
            </a:xfrm>
            <a:prstGeom prst="rect">
              <a:avLst/>
            </a:prstGeom>
          </p:spPr>
        </p:pic>
        <p:sp>
          <p:nvSpPr>
            <p:cNvPr id="32" name="Дуга 31"/>
            <p:cNvSpPr/>
            <p:nvPr/>
          </p:nvSpPr>
          <p:spPr>
            <a:xfrm rot="11207329">
              <a:off x="3337391" y="-1541928"/>
              <a:ext cx="3697731" cy="3683471"/>
            </a:xfrm>
            <a:prstGeom prst="arc">
              <a:avLst>
                <a:gd name="adj1" fmla="val 14817022"/>
                <a:gd name="adj2" fmla="val 20760142"/>
              </a:avLst>
            </a:prstGeom>
            <a:ln w="57150">
              <a:solidFill>
                <a:schemeClr val="tx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Дуга 32"/>
            <p:cNvSpPr/>
            <p:nvPr/>
          </p:nvSpPr>
          <p:spPr>
            <a:xfrm>
              <a:off x="395536" y="2780928"/>
              <a:ext cx="3960440" cy="4176464"/>
            </a:xfrm>
            <a:prstGeom prst="arc">
              <a:avLst>
                <a:gd name="adj1" fmla="val 15433317"/>
                <a:gd name="adj2" fmla="val 20542726"/>
              </a:avLst>
            </a:prstGeom>
            <a:ln w="57150">
              <a:solidFill>
                <a:schemeClr val="tx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Дуга 34"/>
            <p:cNvSpPr/>
            <p:nvPr/>
          </p:nvSpPr>
          <p:spPr>
            <a:xfrm rot="12701827">
              <a:off x="4207466" y="-1341790"/>
              <a:ext cx="2129023" cy="2706065"/>
            </a:xfrm>
            <a:prstGeom prst="arc">
              <a:avLst>
                <a:gd name="adj1" fmla="val 14055285"/>
                <a:gd name="adj2" fmla="val 18317869"/>
              </a:avLst>
            </a:prstGeom>
            <a:ln w="57150">
              <a:solidFill>
                <a:schemeClr val="tx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Дуга 36"/>
            <p:cNvSpPr/>
            <p:nvPr/>
          </p:nvSpPr>
          <p:spPr>
            <a:xfrm rot="1874313">
              <a:off x="1189079" y="3547422"/>
              <a:ext cx="2265872" cy="2665015"/>
            </a:xfrm>
            <a:prstGeom prst="arc">
              <a:avLst>
                <a:gd name="adj1" fmla="val 14236814"/>
                <a:gd name="adj2" fmla="val 18105135"/>
              </a:avLst>
            </a:prstGeom>
            <a:ln w="57150">
              <a:solidFill>
                <a:schemeClr val="tx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 flipH="1">
              <a:off x="4860032" y="548680"/>
              <a:ext cx="144016" cy="216024"/>
            </a:xfrm>
            <a:prstGeom prst="line">
              <a:avLst/>
            </a:prstGeom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>
              <a:off x="2555776" y="4149080"/>
              <a:ext cx="216024" cy="288032"/>
            </a:xfrm>
            <a:prstGeom prst="line">
              <a:avLst/>
            </a:prstGeom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>
              <a:stCxn id="43" idx="1"/>
            </p:cNvCxnSpPr>
            <p:nvPr/>
          </p:nvCxnSpPr>
          <p:spPr>
            <a:xfrm>
              <a:off x="2076528" y="1338578"/>
              <a:ext cx="3359568" cy="2162430"/>
            </a:xfrm>
            <a:prstGeom prst="line">
              <a:avLst/>
            </a:prstGeom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544616"/>
          </a:xfrm>
          <a:prstGeom prst="roundRect">
            <a:avLst/>
          </a:prstGeom>
          <a:ln w="381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Значит, в </a:t>
            </a:r>
            <a:r>
              <a:rPr lang="ru-RU" i="1" u="sng" dirty="0" smtClean="0">
                <a:solidFill>
                  <a:srgbClr val="0000FF"/>
                </a:solidFill>
              </a:rPr>
              <a:t>районе экватора Земля получает больше тепла</a:t>
            </a:r>
            <a:r>
              <a:rPr lang="ru-RU" dirty="0" smtClean="0"/>
              <a:t>, а чем дальше от экватора к северу и к югу, тем меньше.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В соответствии с распределением тепла на Земле выделяют несколько поясов. Их называют </a:t>
            </a:r>
            <a:r>
              <a:rPr lang="ru-RU" b="1" u="sng" dirty="0" smtClean="0">
                <a:solidFill>
                  <a:srgbClr val="FF0000"/>
                </a:solidFill>
              </a:rPr>
              <a:t>пояса освещённости</a:t>
            </a:r>
            <a:r>
              <a:rPr lang="ru-RU" dirty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" name="Содержимое 12" descr="2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115616" y="1052736"/>
            <a:ext cx="2786976" cy="2736304"/>
          </a:xfrm>
        </p:spPr>
      </p:pic>
      <p:pic>
        <p:nvPicPr>
          <p:cNvPr id="16" name="Рисунок 15" descr="4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683568" y="2852936"/>
            <a:ext cx="2326531" cy="3405502"/>
          </a:xfrm>
          <a:prstGeom prst="rect">
            <a:avLst/>
          </a:prstGeom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1151920" y="2420888"/>
            <a:ext cx="2700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/>
              <a:t>На карте мира и глобусе есть особые линии, которые отмечены пунктиром</a:t>
            </a:r>
            <a:r>
              <a:rPr lang="ru-RU" sz="3200" dirty="0" smtClean="0">
                <a:solidFill>
                  <a:srgbClr val="FF0000"/>
                </a:solidFill>
              </a:rPr>
              <a:t>  </a:t>
            </a:r>
            <a:r>
              <a:rPr lang="ru-RU" sz="4000" b="1" dirty="0" smtClean="0"/>
              <a:t>--------</a:t>
            </a:r>
            <a:br>
              <a:rPr lang="ru-RU" sz="4000" b="1" dirty="0" smtClean="0"/>
            </a:b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1043608" y="6165304"/>
            <a:ext cx="7524000" cy="432000"/>
          </a:xfrm>
          <a:ln w="28575">
            <a:solidFill>
              <a:srgbClr val="C072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Найди эти линии на карте полушарий (с.26-27 учебника)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Рисунок1 - копия - копия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145">
            <a:off x="390541" y="1798682"/>
            <a:ext cx="4215663" cy="4104000"/>
          </a:xfrm>
          <a:prstGeom prst="rect">
            <a:avLst/>
          </a:prstGeom>
        </p:spPr>
      </p:pic>
      <p:sp>
        <p:nvSpPr>
          <p:cNvPr id="9" name="Дуга 8"/>
          <p:cNvSpPr/>
          <p:nvPr/>
        </p:nvSpPr>
        <p:spPr>
          <a:xfrm rot="9297061">
            <a:off x="635822" y="-547165"/>
            <a:ext cx="3697731" cy="3683471"/>
          </a:xfrm>
          <a:prstGeom prst="arc">
            <a:avLst>
              <a:gd name="adj1" fmla="val 14817022"/>
              <a:gd name="adj2" fmla="val 20760142"/>
            </a:avLst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19689732">
            <a:off x="527228" y="4570794"/>
            <a:ext cx="3960440" cy="4176464"/>
          </a:xfrm>
          <a:prstGeom prst="arc">
            <a:avLst>
              <a:gd name="adj1" fmla="val 15433317"/>
              <a:gd name="adj2" fmla="val 20542726"/>
            </a:avLst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0791559">
            <a:off x="1340777" y="-348830"/>
            <a:ext cx="2129023" cy="2706065"/>
          </a:xfrm>
          <a:prstGeom prst="arc">
            <a:avLst>
              <a:gd name="adj1" fmla="val 14055285"/>
              <a:gd name="adj2" fmla="val 18317869"/>
            </a:avLst>
          </a:prstGeom>
          <a:ln w="571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21564045">
            <a:off x="1334538" y="5364017"/>
            <a:ext cx="2265872" cy="2665015"/>
          </a:xfrm>
          <a:prstGeom prst="arc">
            <a:avLst>
              <a:gd name="adj1" fmla="val 14236814"/>
              <a:gd name="adj2" fmla="val 18105135"/>
            </a:avLst>
          </a:prstGeom>
          <a:ln w="571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8" idx="1"/>
          </p:cNvCxnSpPr>
          <p:nvPr/>
        </p:nvCxnSpPr>
        <p:spPr>
          <a:xfrm rot="19689732">
            <a:off x="708427" y="2768698"/>
            <a:ext cx="3359568" cy="2162430"/>
          </a:xfrm>
          <a:prstGeom prst="line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 descr="A4primem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3528" y="1196752"/>
            <a:ext cx="4320480" cy="465470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644008" y="1736872"/>
            <a:ext cx="4176464" cy="540000"/>
          </a:xfrm>
          <a:prstGeom prst="roundRect">
            <a:avLst/>
          </a:prstGeom>
          <a:ln w="2857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Северный полярный круг</a:t>
            </a:r>
          </a:p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4644008" y="5445224"/>
            <a:ext cx="4176464" cy="540000"/>
          </a:xfrm>
          <a:prstGeom prst="roundRect">
            <a:avLst/>
          </a:prstGeom>
          <a:ln w="28575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Южный полярный круг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220072" y="2672976"/>
            <a:ext cx="2948007" cy="5400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Северный тропик</a:t>
            </a:r>
          </a:p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5220072" y="4581128"/>
            <a:ext cx="2593363" cy="540000"/>
          </a:xfrm>
          <a:prstGeom prst="round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Южный тропик</a:t>
            </a:r>
          </a:p>
          <a:p>
            <a:endParaRPr lang="ru-RU" dirty="0"/>
          </a:p>
        </p:txBody>
      </p:sp>
      <p:pic>
        <p:nvPicPr>
          <p:cNvPr id="31" name="Содержимое 30" descr="FTQ2.png"/>
          <p:cNvPicPr>
            <a:picLocks noGrp="1" noChangeAspect="1"/>
          </p:cNvPicPr>
          <p:nvPr>
            <p:ph sz="half" idx="1"/>
          </p:nvPr>
        </p:nvPicPr>
        <p:blipFill>
          <a:blip r:embed="rId4" cstate="screen"/>
          <a:stretch>
            <a:fillRect/>
          </a:stretch>
        </p:blipFill>
        <p:spPr>
          <a:xfrm>
            <a:off x="251520" y="5517232"/>
            <a:ext cx="957572" cy="118499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9" grpId="0" animBg="1"/>
      <p:bldP spid="10" grpId="0" animBg="1"/>
      <p:bldP spid="11" grpId="0" animBg="1"/>
      <p:bldP spid="12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Рисунок1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755576" y="620688"/>
            <a:ext cx="4215678" cy="4104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4941168"/>
            <a:ext cx="8352928" cy="1584176"/>
          </a:xfrm>
          <a:prstGeom prst="roundRect">
            <a:avLst/>
          </a:prstGeom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Между тропиками по обе стороны от экватора расположен </a:t>
            </a:r>
            <a:r>
              <a:rPr lang="ru-RU" b="1" u="sng" dirty="0" smtClean="0">
                <a:solidFill>
                  <a:srgbClr val="FF0000"/>
                </a:solidFill>
              </a:rPr>
              <a:t>тропический пояс</a:t>
            </a:r>
            <a:r>
              <a:rPr lang="ru-RU" dirty="0" smtClean="0"/>
              <a:t>. </a:t>
            </a:r>
          </a:p>
          <a:p>
            <a:pPr algn="ctr">
              <a:buNone/>
            </a:pPr>
            <a:r>
              <a:rPr lang="ru-RU" dirty="0" smtClean="0"/>
              <a:t>Здесь круглый год жарко. 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55576" y="2636912"/>
            <a:ext cx="3994821" cy="1106"/>
          </a:xfrm>
          <a:prstGeom prst="line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9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92280" y="692696"/>
            <a:ext cx="1471934" cy="39090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3608" y="1988840"/>
            <a:ext cx="343376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Тропический пояс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Рисунок2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902322" y="692696"/>
            <a:ext cx="4173734" cy="418815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5013176"/>
            <a:ext cx="8208912" cy="1468760"/>
          </a:xfrm>
          <a:prstGeom prst="roundRect">
            <a:avLst/>
          </a:prstGeom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Севернее и южнее тропического пояса, до полярных кругов, расположены </a:t>
            </a:r>
            <a:r>
              <a:rPr lang="ru-RU" b="1" u="sng" dirty="0" smtClean="0">
                <a:solidFill>
                  <a:srgbClr val="FF0000"/>
                </a:solidFill>
              </a:rPr>
              <a:t>умеренные пояса</a:t>
            </a:r>
            <a:r>
              <a:rPr lang="ru-RU" dirty="0" smtClean="0"/>
              <a:t>. Их два – северный и южный.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36048" y="2780928"/>
            <a:ext cx="4068000" cy="0"/>
          </a:xfrm>
          <a:prstGeom prst="line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25613" y="1124744"/>
            <a:ext cx="2730363" cy="461665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Умеренный пояс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19672" y="3903439"/>
            <a:ext cx="2730363" cy="461665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Умеренный пояс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4" name="Рисунок 23" descr="9 - копия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228184" y="836712"/>
            <a:ext cx="1413388" cy="3693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Рисунок3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893440" y="764704"/>
            <a:ext cx="4038600" cy="402462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5301208"/>
            <a:ext cx="8208912" cy="1152128"/>
          </a:xfrm>
          <a:prstGeom prst="roundRect">
            <a:avLst/>
          </a:prstGeom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Пространства за полярными кругами – это </a:t>
            </a:r>
            <a:r>
              <a:rPr lang="ru-RU" b="1" u="sng" dirty="0" smtClean="0">
                <a:solidFill>
                  <a:srgbClr val="FF0000"/>
                </a:solidFill>
              </a:rPr>
              <a:t>полярные пояса </a:t>
            </a:r>
            <a:r>
              <a:rPr lang="ru-RU" dirty="0" smtClean="0"/>
              <a:t>(северный и южный).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899592" y="2777016"/>
            <a:ext cx="3960000" cy="3912"/>
          </a:xfrm>
          <a:prstGeom prst="line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067944" y="332656"/>
            <a:ext cx="2561920" cy="461665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полярный пояс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83968" y="4653136"/>
            <a:ext cx="2561920" cy="461665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полярный пояс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17" name="Прямая со стрелкой 16"/>
          <p:cNvCxnSpPr>
            <a:stCxn id="19" idx="1"/>
          </p:cNvCxnSpPr>
          <p:nvPr/>
        </p:nvCxnSpPr>
        <p:spPr>
          <a:xfrm flipH="1">
            <a:off x="2843808" y="563489"/>
            <a:ext cx="1224136" cy="41723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3" idx="1"/>
          </p:cNvCxnSpPr>
          <p:nvPr/>
        </p:nvCxnSpPr>
        <p:spPr>
          <a:xfrm flipH="1" flipV="1">
            <a:off x="2843808" y="4566319"/>
            <a:ext cx="1440160" cy="3176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 descr="9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588224" y="1196752"/>
            <a:ext cx="1332478" cy="3538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Работа в парах</a:t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sz="31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Содержимое 4" descr="jcnm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95536" y="260648"/>
            <a:ext cx="2015819" cy="123507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979712" y="1844824"/>
            <a:ext cx="4968552" cy="2448272"/>
          </a:xfrm>
          <a:prstGeom prst="roundRect">
            <a:avLst/>
          </a:prstGeom>
          <a:ln w="28575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Покажите на карте полушарий  (с. 26-27) своему соседу расположение тепловых поясов.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3528" y="4005064"/>
            <a:ext cx="1464383" cy="2520280"/>
          </a:xfrm>
          <a:prstGeom prst="rect">
            <a:avLst/>
          </a:prstGeom>
        </p:spPr>
      </p:pic>
      <p:pic>
        <p:nvPicPr>
          <p:cNvPr id="7" name="Рисунок 6" descr="прм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444208" y="4581128"/>
            <a:ext cx="2321573" cy="1902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355</Words>
  <Application>Microsoft Office PowerPoint</Application>
  <PresentationFormat>Экран (4:3)</PresentationFormat>
  <Paragraphs>77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 На карте мира и глобусе есть особые линии, которые отмечены пунктиром  -------- </vt:lpstr>
      <vt:lpstr>Слайд 6</vt:lpstr>
      <vt:lpstr>Слайд 7</vt:lpstr>
      <vt:lpstr>Слайд 8</vt:lpstr>
      <vt:lpstr>Работа в парах </vt:lpstr>
      <vt:lpstr>На каком материке мы живём  и в каком тепловом поясе находится наш материк?</vt:lpstr>
      <vt:lpstr>Слайд 11</vt:lpstr>
      <vt:lpstr>Слайд 12</vt:lpstr>
      <vt:lpstr>Слайд 13</vt:lpstr>
      <vt:lpstr>Слайд 14</vt:lpstr>
      <vt:lpstr>Слайд 15</vt:lpstr>
      <vt:lpstr>Подведём итоги:</vt:lpstr>
      <vt:lpstr>Источники:</vt:lpstr>
      <vt:lpstr>Слайд 18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Oksana</cp:lastModifiedBy>
  <cp:revision>51</cp:revision>
  <dcterms:created xsi:type="dcterms:W3CDTF">2012-06-26T06:05:38Z</dcterms:created>
  <dcterms:modified xsi:type="dcterms:W3CDTF">2012-06-26T15:17:32Z</dcterms:modified>
</cp:coreProperties>
</file>