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6600"/>
    <a:srgbClr val="0000FF"/>
    <a:srgbClr val="CCECFF"/>
    <a:srgbClr val="99CCFF"/>
    <a:srgbClr val="FF0066"/>
    <a:srgbClr val="990000"/>
    <a:srgbClr val="FF6600"/>
    <a:srgbClr val="CC99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42A50-F9F9-410E-A72C-9A1CB43FDA19}" type="datetimeFigureOut">
              <a:rPr lang="ru-RU" smtClean="0"/>
              <a:pPr/>
              <a:t>24.06.2012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ECAE2-4A00-4C2C-BDC4-72BE1DAE91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spbjobmonomi.job6y.whynotad.com/" TargetMode="External"/><Relationship Id="rId13" Type="http://schemas.openxmlformats.org/officeDocument/2006/relationships/hyperlink" Target="http://www.rgo.ru/2011/01/kakie-byvayut-zvezdy/" TargetMode="External"/><Relationship Id="rId18" Type="http://schemas.openxmlformats.org/officeDocument/2006/relationships/hyperlink" Target="http://blog.kp.ru/users/3208812/rubric/1135173/" TargetMode="External"/><Relationship Id="rId26" Type="http://schemas.openxmlformats.org/officeDocument/2006/relationships/hyperlink" Target="http://&#1080;&#1089;&#1090;&#1086;&#1095;&#1085;&#1080;&#1082;www.astrogalaxy.ru/astrokindsky4.html" TargetMode="External"/><Relationship Id="rId3" Type="http://schemas.openxmlformats.org/officeDocument/2006/relationships/hyperlink" Target="http://www.diary.ru/~Gvalchka/?order=fromend&amp;tag=340517" TargetMode="External"/><Relationship Id="rId21" Type="http://schemas.openxmlformats.org/officeDocument/2006/relationships/hyperlink" Target="http://vacilisc.narod.ru/book5.html" TargetMode="External"/><Relationship Id="rId7" Type="http://schemas.openxmlformats.org/officeDocument/2006/relationships/hyperlink" Target="http://kosmokid.ru/zvezdy/chto_takoe_zvezdi.html" TargetMode="External"/><Relationship Id="rId12" Type="http://schemas.openxmlformats.org/officeDocument/2006/relationships/hyperlink" Target="http://s30922353962.mirtesen.ru/blog/43547717356/Otkryitie-samyih-massivnyih-zvyod?from=mail&amp;l=bnq_bn" TargetMode="External"/><Relationship Id="rId17" Type="http://schemas.openxmlformats.org/officeDocument/2006/relationships/hyperlink" Target="http://cosmos.ucoz.ru/publ/zvezdy/zvezdy_znamenitosti/zvezdnye_vzaimootnoshenija/116-1-0-293" TargetMode="External"/><Relationship Id="rId25" Type="http://schemas.openxmlformats.org/officeDocument/2006/relationships/hyperlink" Target="http://www.factruz.ru/space_mistery/dogon-and-sirius.htm" TargetMode="External"/><Relationship Id="rId2" Type="http://schemas.openxmlformats.org/officeDocument/2006/relationships/hyperlink" Target="http://www.xrest.ru/original/358171/" TargetMode="External"/><Relationship Id="rId16" Type="http://schemas.openxmlformats.org/officeDocument/2006/relationships/hyperlink" Target="http://www.ruh.kz/blog/pulsary-v-korane" TargetMode="External"/><Relationship Id="rId20" Type="http://schemas.openxmlformats.org/officeDocument/2006/relationships/hyperlink" Target="http://fotomag.com.ua/larsen-la-ss2-karta-zvezdnogo-neba-art-ss2-info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&#1047;&#1074;&#1077;&#1079;&#1076;&#1072;" TargetMode="External"/><Relationship Id="rId11" Type="http://schemas.openxmlformats.org/officeDocument/2006/relationships/hyperlink" Target="http://www.biguniverse.ru/posts/flows/cityandstars/serdtse-zmei" TargetMode="External"/><Relationship Id="rId24" Type="http://schemas.openxmlformats.org/officeDocument/2006/relationships/hyperlink" Target="http://www.mobilmusic.ru/file.php?id=839952" TargetMode="External"/><Relationship Id="rId5" Type="http://schemas.openxmlformats.org/officeDocument/2006/relationships/hyperlink" Target="http://www.bormotuhi.net/showthread.php?p=215920" TargetMode="External"/><Relationship Id="rId15" Type="http://schemas.openxmlformats.org/officeDocument/2006/relationships/hyperlink" Target="http://www.bochkavpechatleniy.com/impression/leader/post/311?page=2" TargetMode="External"/><Relationship Id="rId23" Type="http://schemas.openxmlformats.org/officeDocument/2006/relationships/hyperlink" Target="http://forum.mamusik.ru/forum/user/476?from=540" TargetMode="External"/><Relationship Id="rId10" Type="http://schemas.openxmlformats.org/officeDocument/2006/relationships/hyperlink" Target="http://ria.ru/photolents/20100305/212320067_5.html" TargetMode="External"/><Relationship Id="rId19" Type="http://schemas.openxmlformats.org/officeDocument/2006/relationships/hyperlink" Target="http://in-aleksandrova.narod.ru/zvezdochka_-_o_zvezdah_/" TargetMode="External"/><Relationship Id="rId4" Type="http://schemas.openxmlformats.org/officeDocument/2006/relationships/hyperlink" Target="http://www.liveinternet.ru/users/skarlett_magdalina/post112270773/" TargetMode="External"/><Relationship Id="rId9" Type="http://schemas.openxmlformats.org/officeDocument/2006/relationships/hyperlink" Target="http://1000melocey.ru/publ/kosmos/planety_zvezdy_giganty/38-1-0-4" TargetMode="External"/><Relationship Id="rId14" Type="http://schemas.openxmlformats.org/officeDocument/2006/relationships/hyperlink" Target="http://&#1076;&#1086;&#1096;&#1082;&#1086;&#1083;&#1100;&#1085;&#1099;&#1081;.&#1088;&#1092;/1248-zvezdochet-klipart.html" TargetMode="External"/><Relationship Id="rId22" Type="http://schemas.openxmlformats.org/officeDocument/2006/relationships/hyperlink" Target="http://www.astrogalaxy.ru/astrokindsky5.html" TargetMode="External"/><Relationship Id="rId27" Type="http://schemas.openxmlformats.org/officeDocument/2006/relationships/hyperlink" Target="http://www.astrogalaxy.ru/astrokindsky2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67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755576" y="260648"/>
            <a:ext cx="7211144" cy="46151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4869160"/>
            <a:ext cx="8219256" cy="1656184"/>
          </a:xfrm>
          <a:solidFill>
            <a:schemeClr val="bg1">
              <a:lumMod val="85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Люди разделили небо на 88 участков (созвездий) и дали этим «звёздным фигурам» имена героев мифов и легенд, сказочных существ.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9" name="Рисунок 8" descr="3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74024" y="2636912"/>
            <a:ext cx="2069976" cy="2069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4653136"/>
            <a:ext cx="8219256" cy="1944216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Созвездие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– это группа звёзд, расположенных определённым образом в звёздном небе. Хотя положение звёзд на небе меняется, очертания созвездий остаются неизменными.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69.gif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683568" y="260648"/>
            <a:ext cx="7854564" cy="4248472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Работа по учебнику</a:t>
            </a:r>
            <a:endParaRPr lang="ru-RU" dirty="0"/>
          </a:p>
        </p:txBody>
      </p:sp>
      <p:pic>
        <p:nvPicPr>
          <p:cNvPr id="5" name="Содержимое 4" descr="окр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115616" y="1484784"/>
            <a:ext cx="1842089" cy="2448272"/>
          </a:xfrm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07904" y="1340768"/>
            <a:ext cx="4896544" cy="3960440"/>
          </a:xfr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Подготовьте рассказ о созвездии:</a:t>
            </a:r>
          </a:p>
          <a:p>
            <a:pPr algn="ctr">
              <a:buNone/>
            </a:pPr>
            <a:endParaRPr lang="ru-RU" dirty="0" smtClean="0">
              <a:solidFill>
                <a:srgbClr val="CC00CC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CC00CC"/>
                </a:solidFill>
                <a:latin typeface="Comic Sans MS" pitchFamily="66" charset="0"/>
              </a:rPr>
              <a:t>I</a:t>
            </a:r>
            <a:r>
              <a:rPr lang="ru-RU" dirty="0" smtClean="0">
                <a:solidFill>
                  <a:srgbClr val="CC00CC"/>
                </a:solidFill>
                <a:latin typeface="Comic Sans MS" pitchFamily="66" charset="0"/>
              </a:rPr>
              <a:t> ряд</a:t>
            </a:r>
            <a:r>
              <a:rPr lang="en-US" dirty="0" smtClean="0">
                <a:solidFill>
                  <a:srgbClr val="CC00CC"/>
                </a:solidFill>
                <a:latin typeface="Comic Sans MS" pitchFamily="66" charset="0"/>
              </a:rPr>
              <a:t> – </a:t>
            </a:r>
            <a:r>
              <a:rPr lang="ru-RU" dirty="0" smtClean="0">
                <a:solidFill>
                  <a:srgbClr val="CC00CC"/>
                </a:solidFill>
                <a:latin typeface="Comic Sans MS" pitchFamily="66" charset="0"/>
              </a:rPr>
              <a:t>Малая Медведица 		   (с. 18)</a:t>
            </a:r>
            <a:endParaRPr lang="en-US" dirty="0" smtClean="0">
              <a:solidFill>
                <a:srgbClr val="CC00CC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990000"/>
                </a:solidFill>
                <a:latin typeface="Comic Sans MS" pitchFamily="66" charset="0"/>
              </a:rPr>
              <a:t>II</a:t>
            </a:r>
            <a:r>
              <a:rPr lang="ru-RU" dirty="0" smtClean="0">
                <a:solidFill>
                  <a:srgbClr val="990000"/>
                </a:solidFill>
                <a:latin typeface="Comic Sans MS" pitchFamily="66" charset="0"/>
              </a:rPr>
              <a:t> ряд – Большой Пёс   	  	     (с.19)</a:t>
            </a:r>
            <a:endParaRPr lang="en-US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III</a:t>
            </a:r>
            <a:r>
              <a:rPr lang="ru-RU" dirty="0" smtClean="0">
                <a:solidFill>
                  <a:srgbClr val="0000FF"/>
                </a:solidFill>
                <a:latin typeface="Comic Sans MS" pitchFamily="66" charset="0"/>
              </a:rPr>
              <a:t> ряд – Телец (с.20)</a:t>
            </a:r>
            <a:endParaRPr lang="ru-RU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56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4005064"/>
            <a:ext cx="2300867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Созвездие Малая Медведица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70.gif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835696" y="1268760"/>
            <a:ext cx="5220086" cy="5184576"/>
          </a:xfrm>
          <a:effectLst>
            <a:softEdge rad="63500"/>
          </a:effectLst>
        </p:spPr>
      </p:pic>
      <p:pic>
        <p:nvPicPr>
          <p:cNvPr id="6" name="Рисунок 5" descr="2.gif"/>
          <p:cNvPicPr>
            <a:picLocks noChangeAspect="1"/>
          </p:cNvPicPr>
          <p:nvPr/>
        </p:nvPicPr>
        <p:blipFill>
          <a:blip r:embed="rId3" cstate="screen"/>
          <a:srcRect l="61424"/>
          <a:stretch>
            <a:fillRect/>
          </a:stretch>
        </p:blipFill>
        <p:spPr>
          <a:xfrm>
            <a:off x="7020272" y="3645024"/>
            <a:ext cx="1534536" cy="305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ыа.pn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765288"/>
            <a:ext cx="4703764" cy="5256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764704"/>
            <a:ext cx="4110608" cy="5256584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Звёзды </a:t>
            </a:r>
            <a:r>
              <a:rPr lang="ru-RU" sz="2600" u="sng" dirty="0" smtClean="0">
                <a:solidFill>
                  <a:srgbClr val="FF0000"/>
                </a:solidFill>
              </a:rPr>
              <a:t>Малой Медведицы </a:t>
            </a:r>
            <a:r>
              <a:rPr lang="ru-RU" sz="2600" dirty="0" smtClean="0">
                <a:solidFill>
                  <a:srgbClr val="002060"/>
                </a:solidFill>
              </a:rPr>
              <a:t>образуют фигуру в виде ковша, только он меньше, чем ковш Большой Медведицы. На конце ручки ковша Малой медведицы находится одна из самых знаменитых звёзд – </a:t>
            </a:r>
            <a:r>
              <a:rPr lang="ru-RU" sz="2600" u="sng" dirty="0" smtClean="0">
                <a:solidFill>
                  <a:srgbClr val="FF0000"/>
                </a:solidFill>
              </a:rPr>
              <a:t>Полярная звезда</a:t>
            </a:r>
            <a:r>
              <a:rPr lang="ru-RU" sz="2600" dirty="0" smtClean="0">
                <a:solidFill>
                  <a:srgbClr val="002060"/>
                </a:solidFill>
              </a:rPr>
              <a:t>. Она указывает точное направление на север.</a:t>
            </a:r>
            <a:endParaRPr lang="ru-RU" sz="2600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71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07904" y="4437112"/>
            <a:ext cx="1674186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Созвездие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Большой Пёс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74.gif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611560" y="1268760"/>
            <a:ext cx="6578509" cy="5328592"/>
          </a:xfrm>
          <a:effectLst>
            <a:softEdge rad="63500"/>
          </a:effectLst>
        </p:spPr>
      </p:pic>
      <p:pic>
        <p:nvPicPr>
          <p:cNvPr id="6" name="Рисунок 5" descr="2.gif"/>
          <p:cNvPicPr>
            <a:picLocks noChangeAspect="1"/>
          </p:cNvPicPr>
          <p:nvPr/>
        </p:nvPicPr>
        <p:blipFill>
          <a:blip r:embed="rId3" cstate="screen"/>
          <a:srcRect l="61424"/>
          <a:stretch>
            <a:fillRect/>
          </a:stretch>
        </p:blipFill>
        <p:spPr>
          <a:xfrm>
            <a:off x="7164288" y="3871943"/>
            <a:ext cx="1498402" cy="2986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73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683568" y="200162"/>
            <a:ext cx="6143419" cy="4668998"/>
          </a:xfrm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4869160"/>
            <a:ext cx="8712968" cy="1828800"/>
          </a:xfrm>
          <a:solidFill>
            <a:schemeClr val="bg1">
              <a:lumMod val="85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	Рядом с созвездием Орион находится </a:t>
            </a:r>
            <a:r>
              <a:rPr lang="ru-RU" u="sng" dirty="0" smtClean="0">
                <a:solidFill>
                  <a:srgbClr val="FF0000"/>
                </a:solidFill>
              </a:rPr>
              <a:t>созвездие Большого Пса</a:t>
            </a:r>
            <a:r>
              <a:rPr lang="ru-RU" dirty="0" smtClean="0"/>
              <a:t>. Орион был охотником, а Большой пёс -  его собакой. В этом созвездии находится </a:t>
            </a:r>
            <a:r>
              <a:rPr lang="ru-RU" u="sng" dirty="0" smtClean="0">
                <a:solidFill>
                  <a:srgbClr val="FF0000"/>
                </a:solidFill>
              </a:rPr>
              <a:t>самая яркая звезда Сириус</a:t>
            </a:r>
            <a:r>
              <a:rPr lang="ru-RU" dirty="0" smtClean="0"/>
              <a:t>, что значит «блестящая, сверкающая».</a:t>
            </a:r>
            <a:endParaRPr lang="ru-RU" dirty="0"/>
          </a:p>
        </p:txBody>
      </p:sp>
      <p:pic>
        <p:nvPicPr>
          <p:cNvPr id="7" name="Рисунок 6" descr="71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20272" y="2204864"/>
            <a:ext cx="1998222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Созвездие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Телец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75.gif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251520" y="1196752"/>
            <a:ext cx="7272808" cy="5373996"/>
          </a:xfrm>
          <a:effectLst>
            <a:softEdge rad="63500"/>
          </a:effectLst>
        </p:spPr>
      </p:pic>
      <p:pic>
        <p:nvPicPr>
          <p:cNvPr id="6" name="Рисунок 5" descr="2.gif"/>
          <p:cNvPicPr>
            <a:picLocks noChangeAspect="1"/>
          </p:cNvPicPr>
          <p:nvPr/>
        </p:nvPicPr>
        <p:blipFill>
          <a:blip r:embed="rId3" cstate="screen"/>
          <a:srcRect l="61424"/>
          <a:stretch>
            <a:fillRect/>
          </a:stretch>
        </p:blipFill>
        <p:spPr>
          <a:xfrm>
            <a:off x="7380312" y="3871943"/>
            <a:ext cx="1498402" cy="2986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en9v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683568" y="3573016"/>
            <a:ext cx="3744416" cy="2592288"/>
          </a:xfr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0208" y="188640"/>
            <a:ext cx="4172272" cy="6480000"/>
          </a:xfrm>
          <a:solidFill>
            <a:schemeClr val="bg1">
              <a:lumMod val="85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Направо и вверх от Ориона</a:t>
            </a:r>
          </a:p>
          <a:p>
            <a:pPr>
              <a:buNone/>
            </a:pPr>
            <a:r>
              <a:rPr lang="ru-RU" dirty="0" smtClean="0"/>
              <a:t>находится </a:t>
            </a:r>
            <a:r>
              <a:rPr lang="ru-RU" u="sng" dirty="0" smtClean="0">
                <a:solidFill>
                  <a:srgbClr val="FF0000"/>
                </a:solidFill>
              </a:rPr>
              <a:t>созвездие Телец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Телец – это бык. Его оран-</a:t>
            </a:r>
          </a:p>
          <a:p>
            <a:pPr>
              <a:buNone/>
            </a:pPr>
            <a:r>
              <a:rPr lang="ru-RU" dirty="0" err="1" smtClean="0"/>
              <a:t>жевый</a:t>
            </a:r>
            <a:r>
              <a:rPr lang="ru-RU" dirty="0" smtClean="0"/>
              <a:t> глаз особенно </a:t>
            </a:r>
            <a:r>
              <a:rPr lang="ru-RU" dirty="0" err="1" smtClean="0"/>
              <a:t>хоро</a:t>
            </a:r>
            <a:r>
              <a:rPr lang="ru-RU" dirty="0" smtClean="0"/>
              <a:t>-</a:t>
            </a:r>
          </a:p>
          <a:p>
            <a:pPr>
              <a:buNone/>
            </a:pPr>
            <a:r>
              <a:rPr lang="ru-RU" dirty="0" err="1" smtClean="0"/>
              <a:t>шо</a:t>
            </a:r>
            <a:r>
              <a:rPr lang="ru-RU" dirty="0" smtClean="0"/>
              <a:t> виден – это </a:t>
            </a:r>
            <a:r>
              <a:rPr lang="ru-RU" u="sng" dirty="0" smtClean="0">
                <a:solidFill>
                  <a:srgbClr val="FF0000"/>
                </a:solidFill>
              </a:rPr>
              <a:t>звезда </a:t>
            </a:r>
          </a:p>
          <a:p>
            <a:pPr>
              <a:buNone/>
            </a:pPr>
            <a:r>
              <a:rPr lang="ru-RU" u="sng" dirty="0" err="1" smtClean="0">
                <a:solidFill>
                  <a:srgbClr val="FF0000"/>
                </a:solidFill>
              </a:rPr>
              <a:t>Альдебаран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Скопление звёзд </a:t>
            </a:r>
            <a:r>
              <a:rPr lang="ru-RU" u="sng" dirty="0" smtClean="0">
                <a:solidFill>
                  <a:srgbClr val="0000FF"/>
                </a:solidFill>
              </a:rPr>
              <a:t>Плеяды</a:t>
            </a:r>
            <a:r>
              <a:rPr lang="ru-RU" dirty="0" smtClean="0"/>
              <a:t> –</a:t>
            </a:r>
          </a:p>
          <a:p>
            <a:pPr>
              <a:buNone/>
            </a:pPr>
            <a:r>
              <a:rPr lang="ru-RU" dirty="0" smtClean="0"/>
              <a:t>это маленький ковшик из </a:t>
            </a:r>
          </a:p>
          <a:p>
            <a:pPr>
              <a:buNone/>
            </a:pPr>
            <a:r>
              <a:rPr lang="ru-RU" dirty="0" smtClean="0"/>
              <a:t>нескольких звёздочек,</a:t>
            </a:r>
          </a:p>
          <a:p>
            <a:pPr>
              <a:buNone/>
            </a:pPr>
            <a:r>
              <a:rPr lang="ru-RU" dirty="0" smtClean="0"/>
              <a:t>находится в созвездии </a:t>
            </a:r>
          </a:p>
          <a:p>
            <a:pPr>
              <a:buNone/>
            </a:pPr>
            <a:r>
              <a:rPr lang="ru-RU" dirty="0" smtClean="0"/>
              <a:t>Тельца. По ковшику Плеяд </a:t>
            </a:r>
          </a:p>
          <a:p>
            <a:pPr>
              <a:buNone/>
            </a:pPr>
            <a:r>
              <a:rPr lang="ru-RU" dirty="0" smtClean="0"/>
              <a:t>можно проверять зрение.</a:t>
            </a:r>
          </a:p>
          <a:p>
            <a:pPr>
              <a:buNone/>
            </a:pPr>
            <a:r>
              <a:rPr lang="ru-RU" dirty="0" smtClean="0"/>
              <a:t>Если насчитаешь в нём 6</a:t>
            </a:r>
          </a:p>
          <a:p>
            <a:pPr>
              <a:buNone/>
            </a:pPr>
            <a:r>
              <a:rPr lang="ru-RU" dirty="0" smtClean="0"/>
              <a:t>или 7 звёзд, зрение у тебя         </a:t>
            </a:r>
          </a:p>
          <a:p>
            <a:pPr>
              <a:buNone/>
            </a:pPr>
            <a:r>
              <a:rPr lang="ru-RU" dirty="0" smtClean="0"/>
              <a:t>хорошее.</a:t>
            </a:r>
            <a:endParaRPr lang="ru-RU" dirty="0"/>
          </a:p>
        </p:txBody>
      </p:sp>
      <p:pic>
        <p:nvPicPr>
          <p:cNvPr id="6" name="Рисунок 5" descr="taurus1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51720" y="980728"/>
            <a:ext cx="2232248" cy="2232248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7" name="7-конечная звезда 6"/>
          <p:cNvSpPr/>
          <p:nvPr/>
        </p:nvSpPr>
        <p:spPr>
          <a:xfrm>
            <a:off x="3513584" y="2010544"/>
            <a:ext cx="122312" cy="122312"/>
          </a:xfrm>
          <a:prstGeom prst="star7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7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79512" y="836712"/>
            <a:ext cx="1674186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Работа в парах</a:t>
            </a:r>
            <a:endParaRPr lang="ru-RU" dirty="0"/>
          </a:p>
        </p:txBody>
      </p:sp>
      <p:pic>
        <p:nvPicPr>
          <p:cNvPr id="5" name="Содержимое 4" descr="jcnm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323528" y="332656"/>
            <a:ext cx="2015819" cy="123507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2636912"/>
            <a:ext cx="4762872" cy="3312368"/>
          </a:xfrm>
          <a:solidFill>
            <a:srgbClr val="99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«Звёздное небо – Великая книга природы. Кто сумеет её прочесть, перед тем раскроются несметные сокровища окружающего нас Космоса».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844824"/>
            <a:ext cx="73228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Попробуйте объяснить слова астронома:</a:t>
            </a:r>
          </a:p>
          <a:p>
            <a:endParaRPr lang="ru-RU" sz="2800" dirty="0"/>
          </a:p>
        </p:txBody>
      </p:sp>
      <p:pic>
        <p:nvPicPr>
          <p:cNvPr id="7" name="Рисунок 6" descr="а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092280" y="332656"/>
            <a:ext cx="1541642" cy="1548000"/>
          </a:xfrm>
          <a:prstGeom prst="rect">
            <a:avLst/>
          </a:prstGeom>
        </p:spPr>
      </p:pic>
      <p:pic>
        <p:nvPicPr>
          <p:cNvPr id="8" name="Рисунок 7" descr="ее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84168" y="2636912"/>
            <a:ext cx="2304256" cy="3285445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Подумай!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7544" y="5920680"/>
            <a:ext cx="8219256" cy="748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Что такое звёзды?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9" name="Рисунок 8" descr="ее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611560" y="1268760"/>
            <a:ext cx="3024336" cy="4312148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2" name="Рисунок 11" descr="р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24128" y="1772816"/>
            <a:ext cx="2238997" cy="3259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Звёздное небо – Великая книга Природы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4437112"/>
            <a:ext cx="8363272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На протяжении тысячелетий человечество читает эту книгу, находя в ней несметные сокровища – знания об окружающем мире, радость и вдохновение от общения с загадочным и прекрасным.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53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467544" y="1556792"/>
            <a:ext cx="4038600" cy="2866816"/>
          </a:xfr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6" name="Рисунок 5" descr="56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5580112" y="1844824"/>
            <a:ext cx="2448272" cy="2681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Подведём итоги: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32000"/>
            <a:ext cx="8229600" cy="3484563"/>
          </a:xfrm>
        </p:spPr>
        <p:txBody>
          <a:bodyPr/>
          <a:lstStyle/>
          <a:p>
            <a:pPr hangingPunct="0">
              <a:lnSpc>
                <a:spcPct val="93000"/>
              </a:lnSpc>
              <a:buClr>
                <a:srgbClr val="000000"/>
              </a:buClr>
              <a:buFont typeface="Times New Roman" pitchFamily="18" charset="0"/>
              <a:buNone/>
            </a:pPr>
            <a:endParaRPr lang="ru-RU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83968" y="1772816"/>
            <a:ext cx="4536504" cy="38884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Что такое звёзды?</a:t>
            </a: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6600"/>
                </a:solidFill>
              </a:rPr>
              <a:t>Что такое созвездия?</a:t>
            </a: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CC00CC"/>
                </a:solidFill>
              </a:rPr>
              <a:t>О каких созвездиях вы узнали на уроке?</a:t>
            </a: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00FF"/>
                </a:solidFill>
              </a:rPr>
              <a:t>Назовите самые яркие звёзды этих созвездия.</a:t>
            </a:r>
            <a:endParaRPr lang="ru-RU" sz="2800" dirty="0">
              <a:solidFill>
                <a:srgbClr val="0000FF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51520" y="1772816"/>
            <a:ext cx="3816424" cy="2722810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Источники: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en-US" u="sng" dirty="0" smtClean="0">
                <a:hlinkClick r:id="rId2"/>
              </a:rPr>
              <a:t>http://www.xrest.ru/original/358171/</a:t>
            </a:r>
            <a:endParaRPr lang="ru-RU" dirty="0" smtClean="0"/>
          </a:p>
          <a:p>
            <a:pPr lvl="0"/>
            <a:r>
              <a:rPr lang="en-US" u="sng" dirty="0" smtClean="0">
                <a:hlinkClick r:id="rId3"/>
              </a:rPr>
              <a:t>http://www.diary.ru/~Gvalchka/?order=fromend&amp;tag=340517</a:t>
            </a:r>
            <a:endParaRPr lang="ru-RU" dirty="0" smtClean="0"/>
          </a:p>
          <a:p>
            <a:pPr lvl="0"/>
            <a:r>
              <a:rPr lang="en-US" u="sng" dirty="0" smtClean="0">
                <a:hlinkClick r:id="rId4"/>
              </a:rPr>
              <a:t>http://www.liveinternet.ru/users/skarlett_magdalina/post112270773/</a:t>
            </a:r>
            <a:endParaRPr lang="ru-RU" dirty="0" smtClean="0"/>
          </a:p>
          <a:p>
            <a:pPr lvl="0"/>
            <a:r>
              <a:rPr lang="en-US" u="sng" dirty="0" smtClean="0">
                <a:hlinkClick r:id="rId5"/>
              </a:rPr>
              <a:t>http://www.bormotuhi.net/showthread.php?p=215920</a:t>
            </a:r>
            <a:endParaRPr lang="ru-RU" dirty="0" smtClean="0"/>
          </a:p>
          <a:p>
            <a:pPr lvl="0"/>
            <a:r>
              <a:rPr lang="en-US" u="sng" dirty="0" smtClean="0">
                <a:hlinkClick r:id="rId6"/>
              </a:rPr>
              <a:t>http://ru.wikipedia.org/wiki/</a:t>
            </a:r>
            <a:r>
              <a:rPr lang="en-US" u="sng" dirty="0" err="1" smtClean="0">
                <a:hlinkClick r:id="rId6"/>
              </a:rPr>
              <a:t>Звезда</a:t>
            </a:r>
            <a:endParaRPr lang="ru-RU" dirty="0" smtClean="0"/>
          </a:p>
          <a:p>
            <a:pPr lvl="0"/>
            <a:r>
              <a:rPr lang="en-US" u="sng" dirty="0" smtClean="0">
                <a:hlinkClick r:id="rId7"/>
              </a:rPr>
              <a:t>http://kosmokid.ru/zvezdy/chto_takoe_zvezdi.html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8"/>
              </a:rPr>
              <a:t>http://spbjobmonomi.job6y.whynotad.com/</a:t>
            </a:r>
            <a:endParaRPr lang="ru-RU" dirty="0" smtClean="0"/>
          </a:p>
          <a:p>
            <a:pPr lvl="0"/>
            <a:r>
              <a:rPr lang="en-US" u="sng" dirty="0" smtClean="0">
                <a:hlinkClick r:id="rId9"/>
              </a:rPr>
              <a:t>http://1000melocey.ru/publ/kosmos/planety_zvezdy_giganty/38-1-0-4</a:t>
            </a:r>
            <a:endParaRPr lang="ru-RU" dirty="0" smtClean="0"/>
          </a:p>
          <a:p>
            <a:pPr lvl="0"/>
            <a:r>
              <a:rPr lang="en-US" u="sng" dirty="0" smtClean="0">
                <a:hlinkClick r:id="rId10"/>
              </a:rPr>
              <a:t>http://ria.ru/photolents/20100305/212320067_5.html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11"/>
              </a:rPr>
              <a:t>http://www.biguniverse.ru/posts/flows/cityandstars/serdtse-zmei</a:t>
            </a:r>
            <a:endParaRPr lang="ru-RU" dirty="0" smtClean="0"/>
          </a:p>
          <a:p>
            <a:pPr lvl="0"/>
            <a:r>
              <a:rPr lang="en-US" u="sng" dirty="0" smtClean="0">
                <a:hlinkClick r:id="rId12"/>
              </a:rPr>
              <a:t>http://s30922353962.mirtesen.ru/blog/43547717356/Otkryitie-samyih-massivnyih-zvyod?from=mail&amp;l=bnq_bn</a:t>
            </a:r>
            <a:endParaRPr lang="ru-RU" dirty="0" smtClean="0"/>
          </a:p>
          <a:p>
            <a:pPr lvl="0"/>
            <a:r>
              <a:rPr lang="en-US" u="sng" dirty="0" smtClean="0">
                <a:hlinkClick r:id="rId13"/>
              </a:rPr>
              <a:t>http://www.rgo.ru/2011/01/kakie-byvayut-zvezdy/</a:t>
            </a:r>
            <a:endParaRPr lang="ru-RU" dirty="0" smtClean="0"/>
          </a:p>
          <a:p>
            <a:pPr lvl="0"/>
            <a:r>
              <a:rPr lang="en-US" u="sng" dirty="0" smtClean="0">
                <a:hlinkClick r:id="rId14"/>
              </a:rPr>
              <a:t>http://</a:t>
            </a:r>
            <a:r>
              <a:rPr lang="en-US" u="sng" dirty="0" err="1" smtClean="0">
                <a:hlinkClick r:id="rId14"/>
              </a:rPr>
              <a:t>дошкольный.рф</a:t>
            </a:r>
            <a:r>
              <a:rPr lang="en-US" u="sng" dirty="0" smtClean="0">
                <a:hlinkClick r:id="rId14"/>
              </a:rPr>
              <a:t>/1248-zvezdochet-klipart.html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15"/>
              </a:rPr>
              <a:t>http://www.bochkavpechatleniy.com/impression/leader/post/311?page=2</a:t>
            </a:r>
            <a:endParaRPr lang="ru-RU" dirty="0" smtClean="0"/>
          </a:p>
          <a:p>
            <a:pPr lvl="0"/>
            <a:r>
              <a:rPr lang="en-US" u="sng" dirty="0" smtClean="0">
                <a:hlinkClick r:id="rId16"/>
              </a:rPr>
              <a:t>http://www.ruh.kz/blog/pulsary-v-korane</a:t>
            </a:r>
            <a:endParaRPr lang="ru-RU" dirty="0" smtClean="0"/>
          </a:p>
          <a:p>
            <a:pPr lvl="0"/>
            <a:r>
              <a:rPr lang="en-US" u="sng" dirty="0" smtClean="0">
                <a:hlinkClick r:id="rId17"/>
              </a:rPr>
              <a:t>http://cosmos.ucoz.ru/publ/zvezdy/zvezdy_znamenitosti/zvezdnye_vzaimootnoshenija/116-1-0-293</a:t>
            </a:r>
            <a:endParaRPr lang="ru-RU" dirty="0" smtClean="0"/>
          </a:p>
          <a:p>
            <a:pPr lvl="0"/>
            <a:r>
              <a:rPr lang="en-US" u="sng" dirty="0" smtClean="0">
                <a:hlinkClick r:id="rId18"/>
              </a:rPr>
              <a:t>http://blog.kp.ru/users/3208812/rubric/1135173/</a:t>
            </a:r>
            <a:endParaRPr lang="ru-RU" dirty="0" smtClean="0"/>
          </a:p>
          <a:p>
            <a:pPr lvl="0"/>
            <a:r>
              <a:rPr lang="en-US" u="sng" dirty="0" smtClean="0">
                <a:hlinkClick r:id="rId19"/>
              </a:rPr>
              <a:t>http://in-aleksandrova.narod.ru/zvezdochka_-_o_zvezdah_/</a:t>
            </a:r>
            <a:endParaRPr lang="ru-RU" dirty="0" smtClean="0"/>
          </a:p>
          <a:p>
            <a:pPr lvl="0"/>
            <a:r>
              <a:rPr lang="en-US" u="sng" dirty="0" smtClean="0">
                <a:hlinkClick r:id="rId20"/>
              </a:rPr>
              <a:t>http://fotomag.com.ua/larsen-la-ss2-karta-zvezdnogo-neba-art-ss2-info.html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21"/>
              </a:rPr>
              <a:t>http://vacilisc.narod.ru/book5.html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22"/>
              </a:rPr>
              <a:t>http://www.astrogalaxy.ru/astrokindsky5.html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23"/>
              </a:rPr>
              <a:t>http://forum.mamusik.ru/forum/user/476?from=540</a:t>
            </a:r>
            <a:endParaRPr lang="ru-RU" dirty="0" smtClean="0"/>
          </a:p>
          <a:p>
            <a:pPr lvl="0"/>
            <a:r>
              <a:rPr lang="en-US" u="sng" dirty="0" smtClean="0">
                <a:hlinkClick r:id="rId24"/>
              </a:rPr>
              <a:t>http://www.mobilmusic.ru/file.php?id=839952</a:t>
            </a:r>
            <a:endParaRPr lang="ru-RU" dirty="0" smtClean="0"/>
          </a:p>
          <a:p>
            <a:pPr lvl="0"/>
            <a:r>
              <a:rPr lang="en-US" u="sng" dirty="0" smtClean="0">
                <a:hlinkClick r:id="rId25"/>
              </a:rPr>
              <a:t>http://www.factruz.ru/space_mistery/dogon-and-sirius.htm</a:t>
            </a:r>
            <a:endParaRPr lang="ru-RU" dirty="0" smtClean="0"/>
          </a:p>
          <a:p>
            <a:pPr lvl="0"/>
            <a:r>
              <a:rPr lang="en-US" u="sng" dirty="0" smtClean="0">
                <a:hlinkClick r:id="rId26"/>
              </a:rPr>
              <a:t>http://xn--www-2ddamth0ak0d.astrogalaxy.ru/astrokindsky4.html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27"/>
              </a:rPr>
              <a:t>http://www.astrogalaxy.ru/astrokindsky2.html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476672"/>
            <a:ext cx="8947362" cy="5904656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917061"/>
            <a:ext cx="457200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Панова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Оксана Владимировна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учитель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начальных классов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МАОУ «Гимназия №4»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г. Великого Новгорода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2048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Персональный сайт: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  http://www.panowa-ox.narod.ru/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 E-mail</a:t>
            </a:r>
            <a:r>
              <a:rPr lang="ru-RU" sz="2000" dirty="0" smtClean="0">
                <a:solidFill>
                  <a:schemeClr val="dk1"/>
                </a:solidFill>
              </a:rPr>
              <a:t>: </a:t>
            </a:r>
            <a:r>
              <a:rPr lang="en-US" sz="2000" dirty="0" smtClean="0">
                <a:solidFill>
                  <a:schemeClr val="dk1"/>
                </a:solidFill>
              </a:rPr>
              <a:t>panowa.ox@yandex.ru</a:t>
            </a:r>
            <a:endParaRPr lang="ru-RU" sz="2000" dirty="0" smtClean="0">
              <a:solidFill>
                <a:schemeClr val="dk1"/>
              </a:solidFill>
            </a:endParaRPr>
          </a:p>
        </p:txBody>
      </p:sp>
      <p:pic>
        <p:nvPicPr>
          <p:cNvPr id="7" name="Рисунок 6" descr="Рисунок1h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52120" y="3501008"/>
            <a:ext cx="1362645" cy="126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Звезда -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83568" y="5373216"/>
            <a:ext cx="7848872" cy="9647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это небесное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тело (раскаленный газовый шар),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ночью видимое как светящаяся точка.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54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1331640" y="1124744"/>
            <a:ext cx="6237693" cy="3992124"/>
          </a:xfrm>
          <a:prstGeom prst="round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Рисунок 7" descr="3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20272" y="2780928"/>
            <a:ext cx="2123728" cy="2123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«Наряды» звёзд зависят от их температуры.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5661248"/>
            <a:ext cx="5795176" cy="83099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Самые яркие звёзды, их температура </a:t>
            </a:r>
          </a:p>
          <a:p>
            <a:r>
              <a:rPr lang="ru-RU" sz="2400" dirty="0" smtClean="0">
                <a:latin typeface="Comic Sans MS" pitchFamily="66" charset="0"/>
              </a:rPr>
              <a:t>на поверхности – 30 тысяч градусов</a:t>
            </a:r>
            <a:endParaRPr lang="ru-RU" sz="2400" dirty="0"/>
          </a:p>
        </p:txBody>
      </p:sp>
      <p:sp>
        <p:nvSpPr>
          <p:cNvPr id="17" name="5-конечная звезда 16"/>
          <p:cNvSpPr/>
          <p:nvPr/>
        </p:nvSpPr>
        <p:spPr>
          <a:xfrm>
            <a:off x="467544" y="5445224"/>
            <a:ext cx="1080000" cy="1080000"/>
          </a:xfrm>
          <a:prstGeom prst="star5">
            <a:avLst/>
          </a:prstGeom>
          <a:solidFill>
            <a:srgbClr val="3399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467664" y="4149200"/>
            <a:ext cx="1080000" cy="1080000"/>
          </a:xfrm>
          <a:prstGeom prst="star5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395536" y="2781048"/>
            <a:ext cx="1080000" cy="10800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467544" y="1412776"/>
            <a:ext cx="1080120" cy="1080120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91680" y="3111351"/>
            <a:ext cx="3122971" cy="83099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Горячие звёзды </a:t>
            </a:r>
          </a:p>
          <a:p>
            <a:r>
              <a:rPr lang="ru-RU" sz="2400" dirty="0" smtClean="0">
                <a:latin typeface="Comic Sans MS" pitchFamily="66" charset="0"/>
              </a:rPr>
              <a:t>(например Солнце).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687877" y="1805915"/>
            <a:ext cx="2884123" cy="83099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Сравнительно </a:t>
            </a:r>
          </a:p>
          <a:p>
            <a:r>
              <a:rPr lang="ru-RU" sz="2400" dirty="0" smtClean="0">
                <a:latin typeface="Comic Sans MS" pitchFamily="66" charset="0"/>
              </a:rPr>
              <a:t>холодные звёзды.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691680" y="4398203"/>
            <a:ext cx="4716000" cy="83099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Температура на поверхности -  </a:t>
            </a:r>
          </a:p>
          <a:p>
            <a:r>
              <a:rPr lang="ru-RU" sz="2400" dirty="0" smtClean="0">
                <a:latin typeface="Comic Sans MS" pitchFamily="66" charset="0"/>
              </a:rPr>
              <a:t>10 тысяч градусов</a:t>
            </a:r>
            <a:endParaRPr lang="ru-RU" sz="2400" dirty="0"/>
          </a:p>
        </p:txBody>
      </p:sp>
      <p:pic>
        <p:nvPicPr>
          <p:cNvPr id="26" name="Рисунок 25" descr="56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5868144" y="1700808"/>
            <a:ext cx="3036535" cy="3326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1" grpId="0" animBg="1"/>
      <p:bldP spid="22" grpId="0" animBg="1"/>
      <p:bldP spid="23" grpId="0" animBg="1"/>
      <p:bldP spid="10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Звёзды различаются по величине. </a:t>
            </a:r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Встречаются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гиганты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карлики</a:t>
            </a:r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.</a:t>
            </a:r>
            <a:endParaRPr lang="ru-RU" sz="32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4366845"/>
            <a:ext cx="1077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красный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карлик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19872" y="4365104"/>
            <a:ext cx="2134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обычный желтый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карлик типа Солнца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3" name="Рисунок 12" descr="6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1600" y="1412776"/>
            <a:ext cx="7217508" cy="5184576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1392738" y="260648"/>
            <a:ext cx="7020000" cy="5076000"/>
            <a:chOff x="1392738" y="260648"/>
            <a:chExt cx="6563638" cy="4608512"/>
          </a:xfrm>
        </p:grpSpPr>
        <p:pic>
          <p:nvPicPr>
            <p:cNvPr id="29" name="Рисунок 28" descr="59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1392738" y="260648"/>
              <a:ext cx="6563638" cy="4608512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237380" y="836712"/>
              <a:ext cx="1424363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Юпитер</a:t>
              </a:r>
              <a:endParaRPr lang="ru-RU" sz="24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33450" y="4149080"/>
              <a:ext cx="1471445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 err="1" smtClean="0"/>
                <a:t>Поллукс</a:t>
              </a:r>
              <a:endParaRPr lang="ru-RU" sz="24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3094" y="4149080"/>
              <a:ext cx="1303872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Сириус</a:t>
              </a:r>
              <a:endParaRPr lang="ru-RU" sz="24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29569" y="4149080"/>
              <a:ext cx="1342231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Солнце</a:t>
              </a:r>
              <a:endParaRPr lang="ru-RU" sz="2400" dirty="0"/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 flipH="1" flipV="1">
              <a:off x="2278188" y="718282"/>
              <a:ext cx="403961" cy="26150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57192"/>
            <a:ext cx="8229600" cy="108012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Самые крупные звёзды в 2400 раз больше Солнца.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Солнце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– звезда средней величины.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6" name="Рисунок 25" descr="3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2691680"/>
            <a:ext cx="2123728" cy="212372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755576" y="5301208"/>
            <a:ext cx="799288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Самые маленькие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звёзды –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белые карлики.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Они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– как десятая долька от Солнца.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4" name="Рисунок 33" descr="0604030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11960" y="260648"/>
            <a:ext cx="4680520" cy="6240694"/>
          </a:xfrm>
          <a:prstGeom prst="round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  <p:sp>
        <p:nvSpPr>
          <p:cNvPr id="37" name="TextBox 36"/>
          <p:cNvSpPr txBox="1"/>
          <p:nvPr/>
        </p:nvSpPr>
        <p:spPr>
          <a:xfrm>
            <a:off x="279473" y="5733256"/>
            <a:ext cx="3852000" cy="830997"/>
          </a:xfrm>
          <a:prstGeom prst="rect">
            <a:avLst/>
          </a:prstGeom>
          <a:solidFill>
            <a:srgbClr val="66CCFF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Сравнительные размеры </a:t>
            </a:r>
          </a:p>
          <a:p>
            <a:r>
              <a:rPr lang="ru-RU" sz="2400" dirty="0" smtClean="0">
                <a:latin typeface="Comic Sans MS" pitchFamily="66" charset="0"/>
              </a:rPr>
              <a:t>Земли и белых карлико</a:t>
            </a:r>
            <a:r>
              <a:rPr lang="ru-RU" sz="2400" dirty="0" smtClean="0"/>
              <a:t>в</a:t>
            </a:r>
          </a:p>
        </p:txBody>
      </p:sp>
      <p:pic>
        <p:nvPicPr>
          <p:cNvPr id="38" name="Рисунок 37" descr="6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323528" y="1268760"/>
            <a:ext cx="3744416" cy="3709681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1043608" y="404664"/>
            <a:ext cx="7306388" cy="4627507"/>
            <a:chOff x="1547664" y="1340768"/>
            <a:chExt cx="6370284" cy="3687544"/>
          </a:xfrm>
        </p:grpSpPr>
        <p:pic>
          <p:nvPicPr>
            <p:cNvPr id="17" name="Рисунок 16" descr="60.jp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1547664" y="1340768"/>
              <a:ext cx="6370284" cy="3583285"/>
            </a:xfrm>
            <a:prstGeom prst="roundRect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</p:pic>
        <p:grpSp>
          <p:nvGrpSpPr>
            <p:cNvPr id="18" name="Группа 26"/>
            <p:cNvGrpSpPr/>
            <p:nvPr/>
          </p:nvGrpSpPr>
          <p:grpSpPr>
            <a:xfrm>
              <a:off x="2416374" y="4366845"/>
              <a:ext cx="4610472" cy="661467"/>
              <a:chOff x="2416374" y="4366845"/>
              <a:chExt cx="4610472" cy="661467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2416374" y="4366845"/>
                <a:ext cx="107753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красный </a:t>
                </a:r>
              </a:p>
              <a:p>
                <a:r>
                  <a:rPr lang="ru-RU" dirty="0" smtClean="0">
                    <a:solidFill>
                      <a:schemeClr val="bg1"/>
                    </a:solidFill>
                  </a:rPr>
                  <a:t>карлик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431131" y="4496744"/>
                <a:ext cx="788540" cy="294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Солнце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4792666" y="4366845"/>
                <a:ext cx="102419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голубой </a:t>
                </a:r>
              </a:p>
              <a:p>
                <a:r>
                  <a:rPr lang="ru-RU" dirty="0" smtClean="0">
                    <a:solidFill>
                      <a:schemeClr val="bg1"/>
                    </a:solidFill>
                  </a:rPr>
                  <a:t>карлик 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6130767" y="4381981"/>
                <a:ext cx="89607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звезда </a:t>
                </a:r>
              </a:p>
              <a:p>
                <a:r>
                  <a:rPr lang="ru-RU" dirty="0" smtClean="0">
                    <a:solidFill>
                      <a:schemeClr val="bg1"/>
                    </a:solidFill>
                  </a:rPr>
                  <a:t>гигант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9" name="Овал 38"/>
          <p:cNvSpPr/>
          <p:nvPr/>
        </p:nvSpPr>
        <p:spPr>
          <a:xfrm>
            <a:off x="1547664" y="3933056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1185777" y="4149080"/>
            <a:ext cx="865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белый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карлик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5" grpId="0" animBg="1"/>
      <p:bldP spid="25" grpId="1" animBg="1"/>
      <p:bldP spid="37" grpId="0" animBg="1"/>
      <p:bldP spid="39" grpId="0" animBg="1"/>
      <p:bldP spid="39" grpId="1" animBg="1"/>
      <p:bldP spid="40" grpId="0"/>
      <p:bldP spid="4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4869160"/>
            <a:ext cx="8507288" cy="1512168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Существуют </a:t>
            </a:r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звёзды – пульсары</a:t>
            </a:r>
            <a:r>
              <a:rPr lang="ru-RU" dirty="0" smtClean="0">
                <a:latin typeface="Comic Sans MS" pitchFamily="66" charset="0"/>
              </a:rPr>
              <a:t>. Пульсар </a:t>
            </a:r>
            <a:r>
              <a:rPr lang="ru-RU" dirty="0" smtClean="0">
                <a:latin typeface="Comic Sans MS" pitchFamily="66" charset="0"/>
              </a:rPr>
              <a:t>- это маленькая вращающаяся </a:t>
            </a:r>
            <a:r>
              <a:rPr lang="ru-RU" dirty="0" smtClean="0">
                <a:latin typeface="Comic Sans MS" pitchFamily="66" charset="0"/>
              </a:rPr>
              <a:t>звезда, которая является источником радиоизлучения.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7" name="Содержимое 6" descr="63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51520" y="404664"/>
            <a:ext cx="4181710" cy="3168352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Рисунок 7" descr="6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96003" y="1556792"/>
            <a:ext cx="4224469" cy="3168352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Рисунок 8" descr="5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08304" y="278706"/>
            <a:ext cx="1206078" cy="1206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4912568"/>
            <a:ext cx="8219256" cy="1396752"/>
          </a:xfrm>
          <a:solidFill>
            <a:schemeClr val="tx2">
              <a:lumMod val="40000"/>
              <a:lumOff val="6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algn="ctr">
              <a:buNone/>
            </a:pPr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Двойная звезда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– это система двух звёзд, в которой главная звезда – жёлтая, а спутник – белый или голубой.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65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395536" y="476672"/>
            <a:ext cx="8075664" cy="4320480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5013176"/>
            <a:ext cx="8219256" cy="1540768"/>
          </a:xfr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Звёздное небо загадочно и таинственно. Так выглядит наша галактика </a:t>
            </a:r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«Млечный путь»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.</a:t>
            </a:r>
            <a:r>
              <a:rPr lang="ru-RU" u="sng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Она состоит из 200 миллиардов звёзд.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66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467544" y="332656"/>
            <a:ext cx="6048672" cy="4536504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pic>
        <p:nvPicPr>
          <p:cNvPr id="7" name="Рисунок 6" descr="0_72b82_1abe7fe7_L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6876256" y="1556792"/>
            <a:ext cx="1694562" cy="317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501</Words>
  <Application>Microsoft Office PowerPoint</Application>
  <PresentationFormat>Экран (4:3)</PresentationFormat>
  <Paragraphs>119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Подумай!</vt:lpstr>
      <vt:lpstr>Звезда - </vt:lpstr>
      <vt:lpstr>«Наряды» звёзд зависят от их температуры.</vt:lpstr>
      <vt:lpstr>Звёзды различаются по величине. Встречаются гиганты и карлики.</vt:lpstr>
      <vt:lpstr>Слайд 6</vt:lpstr>
      <vt:lpstr>Слайд 7</vt:lpstr>
      <vt:lpstr>Слайд 8</vt:lpstr>
      <vt:lpstr>Слайд 9</vt:lpstr>
      <vt:lpstr>Слайд 10</vt:lpstr>
      <vt:lpstr>Слайд 11</vt:lpstr>
      <vt:lpstr>Работа по учебнику</vt:lpstr>
      <vt:lpstr>Созвездие Малая Медведица</vt:lpstr>
      <vt:lpstr>Слайд 14</vt:lpstr>
      <vt:lpstr>Созвездие Большой Пёс</vt:lpstr>
      <vt:lpstr>Слайд 16</vt:lpstr>
      <vt:lpstr>Созвездие Телец</vt:lpstr>
      <vt:lpstr>Слайд 18</vt:lpstr>
      <vt:lpstr>Работа в парах</vt:lpstr>
      <vt:lpstr>Звёздное небо – Великая книга Природы</vt:lpstr>
      <vt:lpstr>Подведём итоги:</vt:lpstr>
      <vt:lpstr>Источники:</vt:lpstr>
      <vt:lpstr>Слайд 23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Oksana</cp:lastModifiedBy>
  <cp:revision>47</cp:revision>
  <dcterms:created xsi:type="dcterms:W3CDTF">2012-06-23T13:16:44Z</dcterms:created>
  <dcterms:modified xsi:type="dcterms:W3CDTF">2012-06-24T15:50:33Z</dcterms:modified>
</cp:coreProperties>
</file>