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2" r:id="rId12"/>
    <p:sldId id="271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66CCFF"/>
    <a:srgbClr val="3399FF"/>
    <a:srgbClr val="FF9900"/>
    <a:srgbClr val="008000"/>
    <a:srgbClr val="CC9900"/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2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1B67E-72C2-4150-9FDE-36218156FDD7}" type="datetimeFigureOut">
              <a:rPr lang="ru-RU" smtClean="0"/>
              <a:pPr/>
              <a:t>03.02.2013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0DF1F-6F9D-421C-902A-D97284EF97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8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2" Type="http://schemas.openxmlformats.org/officeDocument/2006/relationships/image" Target="../media/image7.jpe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9.png"/><Relationship Id="rId32" Type="http://schemas.openxmlformats.org/officeDocument/2006/relationships/image" Target="../media/image37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28" Type="http://schemas.openxmlformats.org/officeDocument/2006/relationships/image" Target="../media/image33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Relationship Id="rId27" Type="http://schemas.openxmlformats.org/officeDocument/2006/relationships/image" Target="../media/image32.png"/><Relationship Id="rId30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estybetsy.com/fun_funky/" TargetMode="External"/><Relationship Id="rId13" Type="http://schemas.openxmlformats.org/officeDocument/2006/relationships/hyperlink" Target="http://forum.myjane.ru/weblog_entry.php?e=14570" TargetMode="External"/><Relationship Id="rId3" Type="http://schemas.openxmlformats.org/officeDocument/2006/relationships/hyperlink" Target="http://www.sovetika.ru/fotokards/displayimage.php?pos=-604" TargetMode="External"/><Relationship Id="rId7" Type="http://schemas.openxmlformats.org/officeDocument/2006/relationships/hyperlink" Target="http://doodoo.ru/funnypics/2919-soviet-posters.html" TargetMode="External"/><Relationship Id="rId12" Type="http://schemas.openxmlformats.org/officeDocument/2006/relationships/hyperlink" Target="http://sneek.ru/dvustishe-babusya.htm" TargetMode="External"/><Relationship Id="rId17" Type="http://schemas.openxmlformats.org/officeDocument/2006/relationships/hyperlink" Target="http://www.dezinfo.net/foto/9877-na-zare-sssr-56-foto.html" TargetMode="External"/><Relationship Id="rId2" Type="http://schemas.openxmlformats.org/officeDocument/2006/relationships/hyperlink" Target="http://forums.drom.ru/habarovsk/t1151481886.html" TargetMode="External"/><Relationship Id="rId16" Type="http://schemas.openxmlformats.org/officeDocument/2006/relationships/hyperlink" Target="http://swarog.ru/page/o-kollektivizaci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dpr.ru/events/Liberal_Democratic_Party_proposes_to_reconcile_the_former_Soviet_republics" TargetMode="External"/><Relationship Id="rId11" Type="http://schemas.openxmlformats.org/officeDocument/2006/relationships/hyperlink" Target="http://www.pomnirossiu.ru/index.php?page=121&amp;news=825" TargetMode="External"/><Relationship Id="rId5" Type="http://schemas.openxmlformats.org/officeDocument/2006/relationships/hyperlink" Target="http://www.gamespot.com/forums/topic/27470663" TargetMode="External"/><Relationship Id="rId15" Type="http://schemas.openxmlformats.org/officeDocument/2006/relationships/hyperlink" Target="http://forum.nashtransport.ru/index.php?showtopic=871&amp;st=290" TargetMode="External"/><Relationship Id="rId10" Type="http://schemas.openxmlformats.org/officeDocument/2006/relationships/hyperlink" Target="http://tornado-84.livejournal.com/68122.html" TargetMode="External"/><Relationship Id="rId4" Type="http://schemas.openxmlformats.org/officeDocument/2006/relationships/hyperlink" Target="http://www.xieergai.com/2012/01/nationalquest/" TargetMode="External"/><Relationship Id="rId9" Type="http://schemas.openxmlformats.org/officeDocument/2006/relationships/hyperlink" Target="http://www.biser.info/node/275298" TargetMode="External"/><Relationship Id="rId14" Type="http://schemas.openxmlformats.org/officeDocument/2006/relationships/hyperlink" Target="http://rupark.com/topic27748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10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683568" y="261088"/>
            <a:ext cx="7834532" cy="3960000"/>
          </a:xfrm>
          <a:effectLst>
            <a:softEdge rad="1270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-180528" y="4077072"/>
            <a:ext cx="9144000" cy="27363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После революции 1917 года жизнью страны стала </a:t>
            </a:r>
            <a:r>
              <a:rPr lang="ru-RU" dirty="0" err="1" smtClean="0">
                <a:solidFill>
                  <a:srgbClr val="002060"/>
                </a:solidFill>
              </a:rPr>
              <a:t>руко-водить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партия большевиков</a:t>
            </a:r>
            <a:r>
              <a:rPr lang="ru-RU" dirty="0" smtClean="0">
                <a:solidFill>
                  <a:srgbClr val="002060"/>
                </a:solidFill>
              </a:rPr>
              <a:t>, которая завоевала свою власть в Гражданской войне. Позднее большевиков стали называть </a:t>
            </a:r>
            <a:r>
              <a:rPr lang="ru-RU" dirty="0" smtClean="0">
                <a:solidFill>
                  <a:srgbClr val="C00000"/>
                </a:solidFill>
              </a:rPr>
              <a:t>коммунистами</a:t>
            </a:r>
            <a:r>
              <a:rPr lang="ru-RU" dirty="0" smtClean="0">
                <a:solidFill>
                  <a:srgbClr val="002060"/>
                </a:solidFill>
              </a:rPr>
              <a:t>. Основным звеном в управлении государством стали Советы. Поэтому и </a:t>
            </a:r>
            <a:r>
              <a:rPr lang="ru-RU" dirty="0" smtClean="0">
                <a:solidFill>
                  <a:srgbClr val="C00000"/>
                </a:solidFill>
              </a:rPr>
              <a:t>новую власть  стали называть Советской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115616" y="188640"/>
            <a:ext cx="7033607" cy="4968552"/>
          </a:xfrm>
          <a:effectLst>
            <a:softEdge rad="317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4797152"/>
            <a:ext cx="8784976" cy="18288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В 1922 году на карте появилось новое государство –</a:t>
            </a:r>
            <a:r>
              <a:rPr lang="ru-RU" b="1" dirty="0" smtClean="0">
                <a:solidFill>
                  <a:srgbClr val="C00000"/>
                </a:solidFill>
              </a:rPr>
              <a:t>Союз Советских Социалистических республик </a:t>
            </a:r>
            <a:r>
              <a:rPr lang="ru-RU" dirty="0" smtClean="0">
                <a:solidFill>
                  <a:srgbClr val="002060"/>
                </a:solidFill>
              </a:rPr>
              <a:t>(Советский Союз, СССР). Со временем в состав СССР вошло </a:t>
            </a:r>
            <a:r>
              <a:rPr lang="ru-RU" dirty="0" smtClean="0">
                <a:solidFill>
                  <a:srgbClr val="C00000"/>
                </a:solidFill>
              </a:rPr>
              <a:t>15 союзных республик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Работа с картой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Содержимое 5" descr="4.pn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2699793" y="3374272"/>
            <a:ext cx="4608512" cy="3151071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403648" y="1412776"/>
            <a:ext cx="6635080" cy="172819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dirty="0" smtClean="0"/>
              <a:t>	Рассмотрите карту СССР  (с. 134-135). Найдите республики, входившие в состав Советского Союза.</a:t>
            </a:r>
            <a:endParaRPr lang="ru-RU" dirty="0"/>
          </a:p>
        </p:txBody>
      </p:sp>
      <p:pic>
        <p:nvPicPr>
          <p:cNvPr id="1026" name="Picture 2" descr="D:\Foto\Дети, люди\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3645024"/>
            <a:ext cx="1728192" cy="29743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1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79512" y="188640"/>
            <a:ext cx="8756173" cy="5472608"/>
          </a:xfrm>
        </p:spPr>
      </p:pic>
      <p:sp>
        <p:nvSpPr>
          <p:cNvPr id="8" name="TextBox 7"/>
          <p:cNvSpPr txBox="1"/>
          <p:nvPr/>
        </p:nvSpPr>
        <p:spPr>
          <a:xfrm>
            <a:off x="1835696" y="2420888"/>
            <a:ext cx="5779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РОССИЙСКАЯ СОВЕТСКАЯ ФЕДЕРАТИВНАЯ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СОЦИАЛИСТИЧЕСКАЯ РЕСПУБЛИКА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(РСФСР)</a:t>
            </a:r>
            <a:endParaRPr lang="ru-RU" sz="2400" b="1" dirty="0">
              <a:solidFill>
                <a:srgbClr val="C0000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547664" y="836712"/>
            <a:ext cx="864096" cy="50405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699792" y="332656"/>
            <a:ext cx="235301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Эстонская ССР</a:t>
            </a:r>
            <a:endParaRPr lang="ru-RU" sz="2800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 flipV="1">
            <a:off x="1331640" y="1484784"/>
            <a:ext cx="936104" cy="57606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699792" y="332656"/>
            <a:ext cx="2575641" cy="523220"/>
          </a:xfrm>
          <a:prstGeom prst="rect">
            <a:avLst/>
          </a:prstGeom>
          <a:solidFill>
            <a:srgbClr val="CC66FF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Латвийская ССР</a:t>
            </a:r>
            <a:endParaRPr lang="ru-RU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2699792" y="332656"/>
            <a:ext cx="2396297" cy="523220"/>
          </a:xfrm>
          <a:prstGeom prst="rect">
            <a:avLst/>
          </a:prstGeom>
          <a:solidFill>
            <a:srgbClr val="CC99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Литовская ССР</a:t>
            </a:r>
            <a:endParaRPr lang="ru-RU" sz="2800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467544" y="476672"/>
            <a:ext cx="648072" cy="100811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 flipV="1">
            <a:off x="1115616" y="1844824"/>
            <a:ext cx="648072" cy="64807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699792" y="332656"/>
            <a:ext cx="2720232" cy="523220"/>
          </a:xfrm>
          <a:prstGeom prst="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Белорусская ССР</a:t>
            </a:r>
            <a:endParaRPr lang="ru-RU" sz="2800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flipH="1" flipV="1">
            <a:off x="971600" y="2564904"/>
            <a:ext cx="648072" cy="64807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699792" y="332656"/>
            <a:ext cx="2577052" cy="523220"/>
          </a:xfrm>
          <a:prstGeom prst="rect">
            <a:avLst/>
          </a:prstGeom>
          <a:solidFill>
            <a:srgbClr val="FF99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Украинская ССР</a:t>
            </a:r>
            <a:endParaRPr lang="ru-RU" sz="2800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H="1" flipV="1">
            <a:off x="395536" y="2204864"/>
            <a:ext cx="1008112" cy="28803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699792" y="332656"/>
            <a:ext cx="2703048" cy="52322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Молдавская ССР</a:t>
            </a:r>
            <a:endParaRPr lang="ru-RU" sz="2800" dirty="0"/>
          </a:p>
        </p:txBody>
      </p:sp>
      <p:cxnSp>
        <p:nvCxnSpPr>
          <p:cNvPr id="32" name="Прямая со стрелкой 31"/>
          <p:cNvCxnSpPr/>
          <p:nvPr/>
        </p:nvCxnSpPr>
        <p:spPr>
          <a:xfrm flipH="1">
            <a:off x="683568" y="3068960"/>
            <a:ext cx="648072" cy="50405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699792" y="332656"/>
            <a:ext cx="2502480" cy="523220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Грузинская ССР</a:t>
            </a:r>
            <a:endParaRPr lang="ru-RU" sz="2800" dirty="0"/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95536" y="3789040"/>
            <a:ext cx="188912" cy="79208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699792" y="332656"/>
            <a:ext cx="2488502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Армянская ССР</a:t>
            </a:r>
            <a:endParaRPr lang="ru-RU" sz="2800" dirty="0"/>
          </a:p>
        </p:txBody>
      </p:sp>
      <p:cxnSp>
        <p:nvCxnSpPr>
          <p:cNvPr id="39" name="Прямая со стрелкой 38"/>
          <p:cNvCxnSpPr/>
          <p:nvPr/>
        </p:nvCxnSpPr>
        <p:spPr>
          <a:xfrm flipV="1">
            <a:off x="539552" y="4149080"/>
            <a:ext cx="188912" cy="79208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699792" y="332656"/>
            <a:ext cx="3576492" cy="523220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Азербайджанская ССР</a:t>
            </a:r>
            <a:endParaRPr lang="ru-RU" sz="2800" dirty="0"/>
          </a:p>
        </p:txBody>
      </p:sp>
      <p:cxnSp>
        <p:nvCxnSpPr>
          <p:cNvPr id="41" name="Прямая со стрелкой 40"/>
          <p:cNvCxnSpPr/>
          <p:nvPr/>
        </p:nvCxnSpPr>
        <p:spPr>
          <a:xfrm flipV="1">
            <a:off x="467544" y="4725144"/>
            <a:ext cx="936104" cy="50405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843808" y="332656"/>
            <a:ext cx="2769220" cy="523220"/>
          </a:xfrm>
          <a:prstGeom prst="rect">
            <a:avLst/>
          </a:prstGeom>
          <a:solidFill>
            <a:srgbClr val="3399FF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Туркменская ССР</a:t>
            </a:r>
            <a:endParaRPr lang="ru-RU" sz="2800" dirty="0"/>
          </a:p>
        </p:txBody>
      </p:sp>
      <p:cxnSp>
        <p:nvCxnSpPr>
          <p:cNvPr id="45" name="Прямая со стрелкой 44"/>
          <p:cNvCxnSpPr/>
          <p:nvPr/>
        </p:nvCxnSpPr>
        <p:spPr>
          <a:xfrm flipV="1">
            <a:off x="611560" y="4941168"/>
            <a:ext cx="1440160" cy="72008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843808" y="332656"/>
            <a:ext cx="2349618" cy="52322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Узбекская ССР</a:t>
            </a:r>
            <a:endParaRPr lang="ru-RU" sz="2800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1619672" y="4509120"/>
            <a:ext cx="864096" cy="151216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843808" y="332656"/>
            <a:ext cx="2324611" cy="523220"/>
          </a:xfrm>
          <a:prstGeom prst="rect">
            <a:avLst/>
          </a:prstGeom>
          <a:solidFill>
            <a:srgbClr val="66CCFF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Казахская ССР</a:t>
            </a:r>
            <a:endParaRPr lang="ru-RU" sz="2800" dirty="0"/>
          </a:p>
        </p:txBody>
      </p:sp>
      <p:cxnSp>
        <p:nvCxnSpPr>
          <p:cNvPr id="51" name="Прямая со стрелкой 50"/>
          <p:cNvCxnSpPr/>
          <p:nvPr/>
        </p:nvCxnSpPr>
        <p:spPr>
          <a:xfrm flipV="1">
            <a:off x="1979712" y="5373216"/>
            <a:ext cx="432048" cy="67545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771800" y="332656"/>
            <a:ext cx="2611164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Таджикская ССР</a:t>
            </a:r>
            <a:endParaRPr lang="ru-RU" sz="2800" dirty="0"/>
          </a:p>
        </p:txBody>
      </p:sp>
      <p:cxnSp>
        <p:nvCxnSpPr>
          <p:cNvPr id="54" name="Прямая со стрелкой 53"/>
          <p:cNvCxnSpPr/>
          <p:nvPr/>
        </p:nvCxnSpPr>
        <p:spPr>
          <a:xfrm flipH="1" flipV="1">
            <a:off x="3059832" y="5229200"/>
            <a:ext cx="360040" cy="100811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771800" y="332656"/>
            <a:ext cx="2534989" cy="523220"/>
          </a:xfrm>
          <a:prstGeom prst="rect">
            <a:avLst/>
          </a:prstGeom>
          <a:solidFill>
            <a:srgbClr val="CC66FF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/>
              <a:t>Киргизская ССР</a:t>
            </a:r>
            <a:endParaRPr lang="ru-RU" sz="2800" dirty="0"/>
          </a:p>
        </p:txBody>
      </p:sp>
      <p:pic>
        <p:nvPicPr>
          <p:cNvPr id="63" name="Рисунок 62" descr="3 - копия (3)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34770" y="3789040"/>
            <a:ext cx="2385702" cy="2808312"/>
          </a:xfrm>
          <a:prstGeom prst="rect">
            <a:avLst/>
          </a:prstGeom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51920" y="5013176"/>
            <a:ext cx="2357438" cy="1178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5" name="Рисунок 64" descr="3 - копия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300192" y="3212976"/>
            <a:ext cx="2599392" cy="3312368"/>
          </a:xfrm>
          <a:prstGeom prst="rect">
            <a:avLst/>
          </a:prstGeom>
        </p:spPr>
      </p:pic>
      <p:pic>
        <p:nvPicPr>
          <p:cNvPr id="66" name="Picture 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35896" y="4941168"/>
            <a:ext cx="2580308" cy="1290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Рисунок 66" descr="3 - копия - копия (5)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156176" y="2852936"/>
            <a:ext cx="2700883" cy="3787445"/>
          </a:xfrm>
          <a:prstGeom prst="rect">
            <a:avLst/>
          </a:prstGeom>
        </p:spPr>
      </p:pic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635896" y="4941168"/>
            <a:ext cx="2592288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9" name="Рисунок 68" descr="3 - копия - копия (3).pn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6372200" y="2996952"/>
            <a:ext cx="2250926" cy="3488935"/>
          </a:xfrm>
          <a:prstGeom prst="rect">
            <a:avLst/>
          </a:prstGeom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635896" y="4941168"/>
            <a:ext cx="25922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Рисунок 70" descr="3 - копия (5)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6444208" y="2636912"/>
            <a:ext cx="2341984" cy="3919571"/>
          </a:xfrm>
          <a:prstGeom prst="rect">
            <a:avLst/>
          </a:prstGeom>
        </p:spPr>
      </p:pic>
      <p:pic>
        <p:nvPicPr>
          <p:cNvPr id="72" name="Picture 4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3563888" y="4941168"/>
            <a:ext cx="2652886" cy="1326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3" name="Рисунок 72" descr="3 - копия (4).pn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6156176" y="2852936"/>
            <a:ext cx="2830612" cy="3757596"/>
          </a:xfrm>
          <a:prstGeom prst="rect">
            <a:avLst/>
          </a:prstGeom>
        </p:spPr>
      </p:pic>
      <p:pic>
        <p:nvPicPr>
          <p:cNvPr id="74" name="Picture 5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3563888" y="4941168"/>
            <a:ext cx="2622292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5" name="Рисунок 74" descr="3 - копия - копия (4).pn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6228184" y="2924944"/>
            <a:ext cx="2552675" cy="3748232"/>
          </a:xfrm>
          <a:prstGeom prst="rect">
            <a:avLst/>
          </a:prstGeom>
        </p:spPr>
      </p:pic>
      <p:pic>
        <p:nvPicPr>
          <p:cNvPr id="76" name="Picture 4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3563888" y="4941168"/>
            <a:ext cx="2592288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7" name="Рисунок 76" descr="3 - копия (2).png"/>
          <p:cNvPicPr>
            <a:picLocks noChangeAspect="1"/>
          </p:cNvPicPr>
          <p:nvPr/>
        </p:nvPicPr>
        <p:blipFill>
          <a:blip r:embed="rId17" cstate="email"/>
          <a:stretch>
            <a:fillRect/>
          </a:stretch>
        </p:blipFill>
        <p:spPr>
          <a:xfrm>
            <a:off x="6588224" y="2780928"/>
            <a:ext cx="1820019" cy="3739312"/>
          </a:xfrm>
          <a:prstGeom prst="rect">
            <a:avLst/>
          </a:prstGeom>
        </p:spPr>
      </p:pic>
      <p:pic>
        <p:nvPicPr>
          <p:cNvPr id="78" name="Picture 4"/>
          <p:cNvPicPr>
            <a:picLocks noChangeAspect="1" noChangeArrowheads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3563888" y="4941168"/>
            <a:ext cx="2670423" cy="1335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9" name="Рисунок 78" descr="3 - копия - копия (8).png"/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5868144" y="3601245"/>
            <a:ext cx="3092549" cy="3256755"/>
          </a:xfrm>
          <a:prstGeom prst="rect">
            <a:avLst/>
          </a:prstGeom>
        </p:spPr>
      </p:pic>
      <p:pic>
        <p:nvPicPr>
          <p:cNvPr id="80" name="Picture 4"/>
          <p:cNvPicPr>
            <a:picLocks noChangeAspect="1" noChangeArrowheads="1"/>
          </p:cNvPicPr>
          <p:nvPr/>
        </p:nvPicPr>
        <p:blipFill>
          <a:blip r:embed="rId20" cstate="email"/>
          <a:srcRect/>
          <a:stretch>
            <a:fillRect/>
          </a:stretch>
        </p:blipFill>
        <p:spPr bwMode="auto">
          <a:xfrm>
            <a:off x="3563888" y="4941168"/>
            <a:ext cx="2736303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" name="Рисунок 80" descr="3 - копия - копия (2).png"/>
          <p:cNvPicPr>
            <a:picLocks noChangeAspect="1"/>
          </p:cNvPicPr>
          <p:nvPr/>
        </p:nvPicPr>
        <p:blipFill>
          <a:blip r:embed="rId21" cstate="email"/>
          <a:stretch>
            <a:fillRect/>
          </a:stretch>
        </p:blipFill>
        <p:spPr>
          <a:xfrm>
            <a:off x="6372200" y="3284984"/>
            <a:ext cx="2619921" cy="3304104"/>
          </a:xfrm>
          <a:prstGeom prst="rect">
            <a:avLst/>
          </a:prstGeom>
        </p:spPr>
      </p:pic>
      <p:pic>
        <p:nvPicPr>
          <p:cNvPr id="82" name="Picture 4"/>
          <p:cNvPicPr>
            <a:picLocks noChangeAspect="1" noChangeArrowheads="1"/>
          </p:cNvPicPr>
          <p:nvPr/>
        </p:nvPicPr>
        <p:blipFill>
          <a:blip r:embed="rId22" cstate="email"/>
          <a:srcRect/>
          <a:stretch>
            <a:fillRect/>
          </a:stretch>
        </p:blipFill>
        <p:spPr bwMode="auto">
          <a:xfrm>
            <a:off x="3563888" y="4941168"/>
            <a:ext cx="2713050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3" name="Рисунок 82" descr="3 - копия - копия.png"/>
          <p:cNvPicPr>
            <a:picLocks noChangeAspect="1"/>
          </p:cNvPicPr>
          <p:nvPr/>
        </p:nvPicPr>
        <p:blipFill>
          <a:blip r:embed="rId23" cstate="email"/>
          <a:stretch>
            <a:fillRect/>
          </a:stretch>
        </p:blipFill>
        <p:spPr>
          <a:xfrm>
            <a:off x="6300192" y="3284984"/>
            <a:ext cx="2485430" cy="3220117"/>
          </a:xfrm>
          <a:prstGeom prst="rect">
            <a:avLst/>
          </a:prstGeom>
        </p:spPr>
      </p:pic>
      <p:pic>
        <p:nvPicPr>
          <p:cNvPr id="84" name="Picture 5"/>
          <p:cNvPicPr>
            <a:picLocks noChangeAspect="1" noChangeArrowheads="1"/>
          </p:cNvPicPr>
          <p:nvPr/>
        </p:nvPicPr>
        <p:blipFill>
          <a:blip r:embed="rId24" cstate="email"/>
          <a:srcRect/>
          <a:stretch>
            <a:fillRect/>
          </a:stretch>
        </p:blipFill>
        <p:spPr bwMode="auto">
          <a:xfrm>
            <a:off x="3635896" y="4941168"/>
            <a:ext cx="2592288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5" name="Рисунок 84" descr="3 - копия (6).png"/>
          <p:cNvPicPr>
            <a:picLocks noChangeAspect="1"/>
          </p:cNvPicPr>
          <p:nvPr/>
        </p:nvPicPr>
        <p:blipFill>
          <a:blip r:embed="rId25" cstate="email"/>
          <a:stretch>
            <a:fillRect/>
          </a:stretch>
        </p:blipFill>
        <p:spPr>
          <a:xfrm>
            <a:off x="6300192" y="2996952"/>
            <a:ext cx="2511146" cy="3476972"/>
          </a:xfrm>
          <a:prstGeom prst="rect">
            <a:avLst/>
          </a:prstGeom>
        </p:spPr>
      </p:pic>
      <p:pic>
        <p:nvPicPr>
          <p:cNvPr id="86" name="Picture 4"/>
          <p:cNvPicPr>
            <a:picLocks noChangeAspect="1" noChangeArrowheads="1"/>
          </p:cNvPicPr>
          <p:nvPr/>
        </p:nvPicPr>
        <p:blipFill>
          <a:blip r:embed="rId26" cstate="email"/>
          <a:srcRect/>
          <a:stretch>
            <a:fillRect/>
          </a:stretch>
        </p:blipFill>
        <p:spPr bwMode="auto">
          <a:xfrm>
            <a:off x="3563888" y="4941168"/>
            <a:ext cx="2700933" cy="1350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7" name="Рисунок 86" descr="3.png"/>
          <p:cNvPicPr>
            <a:picLocks noChangeAspect="1"/>
          </p:cNvPicPr>
          <p:nvPr/>
        </p:nvPicPr>
        <p:blipFill>
          <a:blip r:embed="rId27" cstate="email"/>
          <a:stretch>
            <a:fillRect/>
          </a:stretch>
        </p:blipFill>
        <p:spPr>
          <a:xfrm>
            <a:off x="6224503" y="3284984"/>
            <a:ext cx="2919497" cy="3308764"/>
          </a:xfrm>
          <a:prstGeom prst="rect">
            <a:avLst/>
          </a:prstGeom>
        </p:spPr>
      </p:pic>
      <p:pic>
        <p:nvPicPr>
          <p:cNvPr id="88" name="Picture 4"/>
          <p:cNvPicPr>
            <a:picLocks noChangeAspect="1" noChangeArrowheads="1"/>
          </p:cNvPicPr>
          <p:nvPr/>
        </p:nvPicPr>
        <p:blipFill>
          <a:blip r:embed="rId28" cstate="email"/>
          <a:srcRect/>
          <a:stretch>
            <a:fillRect/>
          </a:stretch>
        </p:blipFill>
        <p:spPr bwMode="auto">
          <a:xfrm>
            <a:off x="3563888" y="4941168"/>
            <a:ext cx="2520280" cy="1379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9" name="Рисунок 88" descr="3 - копия - копия (7).png"/>
          <p:cNvPicPr>
            <a:picLocks noChangeAspect="1"/>
          </p:cNvPicPr>
          <p:nvPr/>
        </p:nvPicPr>
        <p:blipFill>
          <a:blip r:embed="rId29" cstate="email"/>
          <a:stretch>
            <a:fillRect/>
          </a:stretch>
        </p:blipFill>
        <p:spPr>
          <a:xfrm>
            <a:off x="6372200" y="3068960"/>
            <a:ext cx="2447330" cy="3565646"/>
          </a:xfrm>
          <a:prstGeom prst="rect">
            <a:avLst/>
          </a:prstGeom>
        </p:spPr>
      </p:pic>
      <p:pic>
        <p:nvPicPr>
          <p:cNvPr id="90" name="Picture 4"/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3563888" y="4941168"/>
            <a:ext cx="2736304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1" name="Рисунок 90" descr="3 - копия - копия (6).png"/>
          <p:cNvPicPr>
            <a:picLocks noChangeAspect="1"/>
          </p:cNvPicPr>
          <p:nvPr/>
        </p:nvPicPr>
        <p:blipFill>
          <a:blip r:embed="rId31" cstate="email"/>
          <a:stretch>
            <a:fillRect/>
          </a:stretch>
        </p:blipFill>
        <p:spPr>
          <a:xfrm>
            <a:off x="6300192" y="3170252"/>
            <a:ext cx="2605063" cy="3499108"/>
          </a:xfrm>
          <a:prstGeom prst="rect">
            <a:avLst/>
          </a:prstGeom>
        </p:spPr>
      </p:pic>
      <p:pic>
        <p:nvPicPr>
          <p:cNvPr id="92" name="Picture 4"/>
          <p:cNvPicPr>
            <a:picLocks noChangeAspect="1" noChangeArrowheads="1"/>
          </p:cNvPicPr>
          <p:nvPr/>
        </p:nvPicPr>
        <p:blipFill>
          <a:blip r:embed="rId32" cstate="email"/>
          <a:srcRect/>
          <a:stretch>
            <a:fillRect/>
          </a:stretch>
        </p:blipFill>
        <p:spPr bwMode="auto">
          <a:xfrm>
            <a:off x="3347864" y="4941168"/>
            <a:ext cx="2880320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  <p:bldP spid="12" grpId="1" animBg="1"/>
      <p:bldP spid="15" grpId="0" animBg="1"/>
      <p:bldP spid="15" grpId="1" animBg="1"/>
      <p:bldP spid="19" grpId="0" animBg="1"/>
      <p:bldP spid="19" grpId="1" animBg="1"/>
      <p:bldP spid="24" grpId="0" animBg="1"/>
      <p:bldP spid="24" grpId="1" animBg="1"/>
      <p:bldP spid="26" grpId="0" animBg="1"/>
      <p:bldP spid="26" grpId="1" animBg="1"/>
      <p:bldP spid="31" grpId="0" animBg="1"/>
      <p:bldP spid="31" grpId="1" animBg="1"/>
      <p:bldP spid="34" grpId="0" animBg="1"/>
      <p:bldP spid="34" grpId="1" animBg="1"/>
      <p:bldP spid="38" grpId="0" animBg="1"/>
      <p:bldP spid="38" grpId="1" animBg="1"/>
      <p:bldP spid="40" grpId="0" animBg="1"/>
      <p:bldP spid="40" grpId="1" animBg="1"/>
      <p:bldP spid="44" grpId="0" animBg="1"/>
      <p:bldP spid="44" grpId="1" animBg="1"/>
      <p:bldP spid="47" grpId="0" animBg="1"/>
      <p:bldP spid="47" grpId="1" animBg="1"/>
      <p:bldP spid="50" grpId="0" animBg="1"/>
      <p:bldP spid="50" grpId="1" animBg="1"/>
      <p:bldP spid="5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5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7544" y="188640"/>
            <a:ext cx="3608890" cy="5040000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3528" y="5200600"/>
            <a:ext cx="8435280" cy="1540768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Ещё в 1918 году Советское правительство переехало из Петрограда в Москву. </a:t>
            </a:r>
          </a:p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Москва и стала столицей Советского Союза.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1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188640"/>
            <a:ext cx="3674699" cy="50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8.jpe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71600" y="260648"/>
            <a:ext cx="6706136" cy="4896544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7504" y="5085184"/>
            <a:ext cx="8568952" cy="161277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В государстве произошли решительные перемены.   В стране больше не было царя, помещиков, фабрикантов.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496" y="4725144"/>
            <a:ext cx="4392488" cy="1512168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Так появились коммунальные квартиры </a:t>
            </a:r>
            <a:r>
              <a:rPr lang="ru-RU" dirty="0" smtClean="0">
                <a:solidFill>
                  <a:srgbClr val="C00000"/>
                </a:solidFill>
              </a:rPr>
              <a:t>(</a:t>
            </a:r>
            <a:r>
              <a:rPr lang="ru-RU" u="sng" dirty="0" smtClean="0">
                <a:solidFill>
                  <a:srgbClr val="C00000"/>
                </a:solidFill>
              </a:rPr>
              <a:t>коммуналки)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1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4572000" y="3140968"/>
            <a:ext cx="4187508" cy="34144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Содержимое 12" descr="18.1.jpeg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79512" y="188640"/>
            <a:ext cx="4320480" cy="3709359"/>
          </a:xfrm>
          <a:effectLst>
            <a:softEdge rad="127000"/>
          </a:effectLst>
        </p:spPr>
      </p:pic>
      <p:sp>
        <p:nvSpPr>
          <p:cNvPr id="14" name="Содержимое 3"/>
          <p:cNvSpPr txBox="1">
            <a:spLocks/>
          </p:cNvSpPr>
          <p:nvPr/>
        </p:nvSpPr>
        <p:spPr>
          <a:xfrm>
            <a:off x="3923928" y="980728"/>
            <a:ext cx="5040560" cy="1512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Тысячи людей переехали в опустевшие квартиры и особняки.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11960" y="1773208"/>
            <a:ext cx="4743528" cy="352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Советской стране началась борьба с неграмотностью.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Содержимое 4" descr="23.jpg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tretch>
            <a:fillRect/>
          </a:stretch>
        </p:blipFill>
        <p:spPr>
          <a:xfrm>
            <a:off x="107504" y="1700808"/>
            <a:ext cx="4176464" cy="3549994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0" y="5661248"/>
            <a:ext cx="8964488" cy="108012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Отныне образование стало доступно всем людям.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108520" y="4725144"/>
            <a:ext cx="9144000" cy="19008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Но в тоже время отечественная культура понесла большие потери. </a:t>
            </a:r>
            <a:r>
              <a:rPr lang="ru-RU" dirty="0" smtClean="0">
                <a:solidFill>
                  <a:srgbClr val="C00000"/>
                </a:solidFill>
              </a:rPr>
              <a:t>Были варварски уничтожены многие исторические памятники и храмы.</a:t>
            </a:r>
            <a:r>
              <a:rPr lang="ru-RU" dirty="0" smtClean="0">
                <a:solidFill>
                  <a:srgbClr val="002060"/>
                </a:solidFill>
              </a:rPr>
              <a:t> Так в 1931 году в Москве был взорван храм Христа Спасителя.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25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3779912" y="476672"/>
            <a:ext cx="5076056" cy="396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Содержимое 9" descr="25.1.jpg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51081" y="549120"/>
            <a:ext cx="3700839" cy="3960000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5.2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827584" y="260648"/>
            <a:ext cx="7242014" cy="4680520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3528" y="4840560"/>
            <a:ext cx="8435280" cy="1972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В </a:t>
            </a:r>
            <a:r>
              <a:rPr lang="ru-RU" dirty="0" smtClean="0">
                <a:solidFill>
                  <a:srgbClr val="002060"/>
                </a:solidFill>
              </a:rPr>
              <a:t>начале 90-х годов началась масштабная кампания по восстановлению Храма Христа Спасителя на историческом месте. В настоящее время мы видим сильно </a:t>
            </a:r>
            <a:r>
              <a:rPr lang="ru-RU" dirty="0" smtClean="0">
                <a:solidFill>
                  <a:srgbClr val="002060"/>
                </a:solidFill>
              </a:rPr>
              <a:t>"улучшенную" </a:t>
            </a:r>
            <a:r>
              <a:rPr lang="ru-RU" dirty="0" smtClean="0">
                <a:solidFill>
                  <a:srgbClr val="002060"/>
                </a:solidFill>
              </a:rPr>
              <a:t>копию прежнего храма.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79504" y="1700808"/>
            <a:ext cx="4464496" cy="374441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C00000"/>
                </a:solidFill>
              </a:rPr>
              <a:t>В 30-е годы СССР напоминал гигантскую стройку. </a:t>
            </a:r>
          </a:p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Были построены новые города, заводы, электростанции, Московское метро.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1" name="Содержимое 10" descr="27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79512" y="3140968"/>
            <a:ext cx="4716000" cy="3498284"/>
          </a:xfrm>
          <a:effectLst>
            <a:softEdge rad="127000"/>
          </a:effectLst>
        </p:spPr>
      </p:pic>
      <p:pic>
        <p:nvPicPr>
          <p:cNvPr id="12" name="Рисунок 11" descr="2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188640"/>
            <a:ext cx="4744546" cy="306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8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7544" y="260648"/>
            <a:ext cx="7982414" cy="4824536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108520" y="5056584"/>
            <a:ext cx="8964488" cy="18288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Изменилась и жизнь деревни. </a:t>
            </a:r>
            <a:r>
              <a:rPr lang="ru-RU" dirty="0" smtClean="0">
                <a:solidFill>
                  <a:srgbClr val="C00000"/>
                </a:solidFill>
              </a:rPr>
              <a:t>Крестьяне получили землю и объединились в колхозы</a:t>
            </a:r>
            <a:r>
              <a:rPr lang="ru-RU" dirty="0" smtClean="0">
                <a:solidFill>
                  <a:srgbClr val="002060"/>
                </a:solidFill>
              </a:rPr>
              <a:t> (коллективные хозяйства) для того, чтобы сообща трудиться на земле.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108520" y="4408512"/>
            <a:ext cx="9252520" cy="26928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К концу 30-х годов СССР сумел добиться больших успехов</a:t>
            </a:r>
            <a:r>
              <a:rPr lang="ru-RU" dirty="0" smtClean="0">
                <a:solidFill>
                  <a:srgbClr val="C00000"/>
                </a:solidFill>
              </a:rPr>
              <a:t>. Страна выпускала собственные самолёты, автомобили, тракторы.</a:t>
            </a:r>
            <a:r>
              <a:rPr lang="ru-RU" dirty="0" smtClean="0">
                <a:solidFill>
                  <a:srgbClr val="002060"/>
                </a:solidFill>
              </a:rPr>
              <a:t> Но эти достижения давались Советскому Союзу тяжёлой ценой. И  в городе, и в деревне люди бедствовали. Жизнь была очень тяжёлой.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8" name="Содержимое 7" descr="3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71600" y="188640"/>
            <a:ext cx="7128792" cy="4320480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Подведём итоги: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75856" y="1484784"/>
            <a:ext cx="5544616" cy="4752528"/>
          </a:xfrm>
          <a:prstGeom prst="roundRect">
            <a:avLst/>
          </a:prstGeom>
          <a:ln w="38100"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rgbClr val="006600"/>
                </a:solidFill>
                <a:latin typeface="Comic Sans MS" pitchFamily="66" charset="0"/>
              </a:rPr>
              <a:t>Какое государство образовалось на территории бывшей Российской империи?</a:t>
            </a:r>
            <a:endParaRPr lang="ru-RU" sz="28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 каком году образовался Советский Союз?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</a:rPr>
              <a:t>Как изменилась жизнь людей?</a:t>
            </a:r>
            <a:endParaRPr lang="ru-RU" sz="28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 smtClean="0">
              <a:solidFill>
                <a:srgbClr val="CC00CC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 smtClean="0">
              <a:solidFill>
                <a:srgbClr val="0000CC"/>
              </a:solidFill>
            </a:endParaRPr>
          </a:p>
          <a:p>
            <a:pPr marL="609600" indent="-609600">
              <a:spcBef>
                <a:spcPct val="20000"/>
              </a:spcBef>
              <a:buFontTx/>
              <a:buAutoNum type="arabicPeriod" startAt="3"/>
            </a:pPr>
            <a:endParaRPr lang="ru-RU" sz="2800" dirty="0">
              <a:solidFill>
                <a:srgbClr val="0000CC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A50021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FF0066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FF0066"/>
              </a:solidFill>
            </a:endParaRPr>
          </a:p>
        </p:txBody>
      </p:sp>
      <p:grpSp>
        <p:nvGrpSpPr>
          <p:cNvPr id="2" name="Группа 11"/>
          <p:cNvGrpSpPr/>
          <p:nvPr/>
        </p:nvGrpSpPr>
        <p:grpSpPr>
          <a:xfrm>
            <a:off x="251520" y="1556792"/>
            <a:ext cx="3024336" cy="2218754"/>
            <a:chOff x="251520" y="1988840"/>
            <a:chExt cx="3387549" cy="2506786"/>
          </a:xfrm>
        </p:grpSpPr>
        <p:pic>
          <p:nvPicPr>
            <p:cNvPr id="10" name="Рисунок 9" descr="0_80302_a3fba2ca_XL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251520" y="1988840"/>
              <a:ext cx="3387549" cy="2506786"/>
            </a:xfrm>
            <a:prstGeom prst="rect">
              <a:avLst/>
            </a:prstGeom>
          </p:spPr>
        </p:pic>
        <p:pic>
          <p:nvPicPr>
            <p:cNvPr id="11" name="Рисунок 10" descr="окр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1403720" y="3359848"/>
              <a:ext cx="648000" cy="86124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Источники: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76064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u="sng" dirty="0" smtClean="0">
                <a:hlinkClick r:id="rId2"/>
              </a:rPr>
              <a:t>http://forums.drom.ru/habarovsk/t1151481886.html</a:t>
            </a:r>
            <a:endParaRPr lang="ru-RU" dirty="0" smtClean="0"/>
          </a:p>
          <a:p>
            <a:pPr lvl="0"/>
            <a:r>
              <a:rPr lang="ru-RU" u="sng" dirty="0" smtClean="0">
                <a:hlinkClick r:id="rId3"/>
              </a:rPr>
              <a:t>http://www.sovetika.ru/fotokards/displayimage.php?pos=-604</a:t>
            </a:r>
            <a:endParaRPr lang="ru-RU" dirty="0" smtClean="0"/>
          </a:p>
          <a:p>
            <a:pPr lvl="0"/>
            <a:r>
              <a:rPr lang="ru-RU" u="sng" dirty="0" smtClean="0">
                <a:hlinkClick r:id="rId4"/>
              </a:rPr>
              <a:t>http://www.xieergai.com/2012/01/nationalquest/</a:t>
            </a:r>
            <a:endParaRPr lang="ru-RU" dirty="0" smtClean="0"/>
          </a:p>
          <a:p>
            <a:pPr lvl="0"/>
            <a:r>
              <a:rPr lang="ru-RU" u="sng" dirty="0" smtClean="0">
                <a:hlinkClick r:id="rId5"/>
              </a:rPr>
              <a:t>http://www.gamespot.com/forums/topic/27470663</a:t>
            </a:r>
            <a:endParaRPr lang="ru-RU" dirty="0" smtClean="0"/>
          </a:p>
          <a:p>
            <a:pPr lvl="0"/>
            <a:r>
              <a:rPr lang="ru-RU" u="sng" dirty="0" smtClean="0">
                <a:hlinkClick r:id="rId6"/>
              </a:rPr>
              <a:t>http://www.ldpr.ru/events/Liberal_Democratic_Party_proposes_to_reconcile_the_former_Soviet_republics</a:t>
            </a:r>
            <a:endParaRPr lang="ru-RU" dirty="0" smtClean="0"/>
          </a:p>
          <a:p>
            <a:pPr lvl="0"/>
            <a:r>
              <a:rPr lang="ru-RU" u="sng" dirty="0" smtClean="0">
                <a:hlinkClick r:id="rId7"/>
              </a:rPr>
              <a:t>http://doodoo.ru/funnypics/2919-soviet-posters.html</a:t>
            </a:r>
            <a:endParaRPr lang="ru-RU" dirty="0" smtClean="0"/>
          </a:p>
          <a:p>
            <a:pPr lvl="0"/>
            <a:r>
              <a:rPr lang="ru-RU" u="sng" dirty="0" smtClean="0">
                <a:hlinkClick r:id="rId8"/>
              </a:rPr>
              <a:t>http://www.zestybetsy.com/fun_funky/</a:t>
            </a:r>
            <a:r>
              <a:rPr lang="ru-RU" dirty="0" smtClean="0"/>
              <a:t> </a:t>
            </a:r>
          </a:p>
          <a:p>
            <a:pPr lvl="0"/>
            <a:r>
              <a:rPr lang="ru-RU" u="sng" dirty="0" smtClean="0">
                <a:hlinkClick r:id="rId9"/>
              </a:rPr>
              <a:t>http://www.biser.info/node/275298</a:t>
            </a:r>
            <a:endParaRPr lang="ru-RU" dirty="0" smtClean="0"/>
          </a:p>
          <a:p>
            <a:pPr lvl="0"/>
            <a:r>
              <a:rPr lang="ru-RU" u="sng" dirty="0" smtClean="0">
                <a:hlinkClick r:id="rId10"/>
              </a:rPr>
              <a:t>http://tornado-84.livejournal.com/68122.html</a:t>
            </a:r>
            <a:endParaRPr lang="ru-RU" dirty="0" smtClean="0"/>
          </a:p>
          <a:p>
            <a:pPr lvl="0"/>
            <a:r>
              <a:rPr lang="ru-RU" u="sng" dirty="0" smtClean="0">
                <a:hlinkClick r:id="rId11"/>
              </a:rPr>
              <a:t>http://www.pomnirossiu.ru/index.php?page=121&amp;news=825</a:t>
            </a:r>
            <a:endParaRPr lang="ru-RU" dirty="0" smtClean="0"/>
          </a:p>
          <a:p>
            <a:pPr lvl="0"/>
            <a:r>
              <a:rPr lang="ru-RU" u="sng" dirty="0" smtClean="0">
                <a:hlinkClick r:id="rId12"/>
              </a:rPr>
              <a:t>http://sneek.ru/dvustishe-babusya.htm</a:t>
            </a:r>
            <a:endParaRPr lang="ru-RU" dirty="0" smtClean="0"/>
          </a:p>
          <a:p>
            <a:pPr lvl="0"/>
            <a:r>
              <a:rPr lang="ru-RU" u="sng" dirty="0" smtClean="0">
                <a:hlinkClick r:id="rId13"/>
              </a:rPr>
              <a:t>http://forum.myjane.ru/weblog_entry.php?e=14570</a:t>
            </a:r>
            <a:endParaRPr lang="ru-RU" dirty="0" smtClean="0"/>
          </a:p>
          <a:p>
            <a:pPr lvl="0"/>
            <a:r>
              <a:rPr lang="ru-RU" u="sng" dirty="0" smtClean="0">
                <a:hlinkClick r:id="rId14"/>
              </a:rPr>
              <a:t>http://rupark.com/topic277484</a:t>
            </a:r>
            <a:endParaRPr lang="ru-RU" dirty="0" smtClean="0"/>
          </a:p>
          <a:p>
            <a:pPr lvl="0"/>
            <a:r>
              <a:rPr lang="ru-RU" u="sng" dirty="0" smtClean="0">
                <a:hlinkClick r:id="rId15"/>
              </a:rPr>
              <a:t>http://forum.nashtransport.ru/index.php?showtopic=871&amp;st=290</a:t>
            </a:r>
            <a:endParaRPr lang="ru-RU" dirty="0" smtClean="0"/>
          </a:p>
          <a:p>
            <a:pPr lvl="0"/>
            <a:r>
              <a:rPr lang="ru-RU" u="sng" dirty="0" smtClean="0">
                <a:hlinkClick r:id="rId16"/>
              </a:rPr>
              <a:t>http://swarog.ru/page/o-kollektivizacii</a:t>
            </a:r>
            <a:endParaRPr lang="ru-RU" dirty="0" smtClean="0"/>
          </a:p>
          <a:p>
            <a:pPr lvl="0"/>
            <a:r>
              <a:rPr lang="ru-RU" u="sng" dirty="0" smtClean="0">
                <a:hlinkClick r:id="rId17"/>
              </a:rPr>
              <a:t>http://www.dezinfo.net/foto/9877-na-zare-sssr-56-foto.html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908720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476672"/>
            <a:ext cx="8947362" cy="5904656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1917061"/>
            <a:ext cx="4572000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Панова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Оксана Владимировна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учитель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начальных классов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МАОУ «Гимназия №4»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г. Великого Новгорода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220486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000" dirty="0" smtClean="0">
                <a:solidFill>
                  <a:srgbClr val="CC00FF"/>
                </a:solidFill>
              </a:rPr>
              <a:t>Персональный сайт: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000" dirty="0" smtClean="0">
                <a:solidFill>
                  <a:srgbClr val="CC00FF"/>
                </a:solidFill>
              </a:rPr>
              <a:t>  http://www.panowa-ox.narod.ru/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000" dirty="0" smtClean="0">
                <a:solidFill>
                  <a:schemeClr val="dk1"/>
                </a:solidFill>
              </a:rPr>
              <a:t>           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000" dirty="0" smtClean="0">
                <a:solidFill>
                  <a:schemeClr val="dk1"/>
                </a:solidFill>
              </a:rPr>
              <a:t>            E-mail</a:t>
            </a:r>
            <a:r>
              <a:rPr lang="ru-RU" sz="2000" dirty="0" smtClean="0">
                <a:solidFill>
                  <a:schemeClr val="dk1"/>
                </a:solidFill>
              </a:rPr>
              <a:t>: </a:t>
            </a:r>
            <a:r>
              <a:rPr lang="en-US" sz="2000" dirty="0" smtClean="0">
                <a:solidFill>
                  <a:schemeClr val="dk1"/>
                </a:solidFill>
              </a:rPr>
              <a:t>panowa.ox@yandex.ru</a:t>
            </a:r>
            <a:endParaRPr lang="ru-RU" sz="2000" dirty="0" smtClean="0">
              <a:solidFill>
                <a:schemeClr val="dk1"/>
              </a:solidFill>
            </a:endParaRPr>
          </a:p>
        </p:txBody>
      </p:sp>
      <p:pic>
        <p:nvPicPr>
          <p:cNvPr id="7" name="Рисунок 6" descr="Рисунок1h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652120" y="3501008"/>
            <a:ext cx="1362645" cy="12671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161</Words>
  <Application>Microsoft Office PowerPoint</Application>
  <PresentationFormat>Экран (4:3)</PresentationFormat>
  <Paragraphs>69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Работа с картой</vt:lpstr>
      <vt:lpstr>Слайд 5</vt:lpstr>
      <vt:lpstr>Слайд 6</vt:lpstr>
      <vt:lpstr>Слайд 7</vt:lpstr>
      <vt:lpstr>Слайд 8</vt:lpstr>
      <vt:lpstr>В Советской стране началась борьба с неграмотностью.</vt:lpstr>
      <vt:lpstr>Слайд 10</vt:lpstr>
      <vt:lpstr>Слайд 11</vt:lpstr>
      <vt:lpstr>Слайд 12</vt:lpstr>
      <vt:lpstr>Слайд 13</vt:lpstr>
      <vt:lpstr>Слайд 14</vt:lpstr>
      <vt:lpstr>Подведём итоги:</vt:lpstr>
      <vt:lpstr>Источники:</vt:lpstr>
      <vt:lpstr>Слайд 17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Oksana</dc:creator>
  <cp:lastModifiedBy>Oksana</cp:lastModifiedBy>
  <cp:revision>51</cp:revision>
  <dcterms:created xsi:type="dcterms:W3CDTF">2013-01-26T11:21:45Z</dcterms:created>
  <dcterms:modified xsi:type="dcterms:W3CDTF">2013-02-03T08:38:38Z</dcterms:modified>
</cp:coreProperties>
</file>