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76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7" r:id="rId22"/>
    <p:sldId id="278" r:id="rId23"/>
    <p:sldId id="275" r:id="rId24"/>
  </p:sldIdLst>
  <p:sldSz cx="9144000" cy="6858000" type="screen4x3"/>
  <p:notesSz cx="6742113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F7E56-4422-40A9-BB55-832372527E64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65D38D-3193-444A-AAFF-FE4911A04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34D21-B1FA-4F51-9D5F-305CB62649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1EE43-6123-45A2-8C5C-A480C065C3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FAA65-C482-4485-BCF9-650E2082C7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B5BAE3-3B3C-4DFE-BCB6-00479CF34D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194B5-F0F2-42CA-8817-A291CD295A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19C65-5463-42AD-9870-4792B7AD94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976F4-3277-4B47-A6D3-DF32B4DF68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A6C5F4-3D5B-4A73-ABEF-D61BE0BA59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DACC3-E9C5-418A-AE3B-03F551E92A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AEB2A-A158-4249-998C-499E000DA1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E6F09-0900-4C01-AAAC-41F6240513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2020EC8-1AC1-4175-B51F-3DC0638FD90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198512222sveta.umi.ru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198512222sveta.umi.ru/" TargetMode="Externa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 rot="20864508">
            <a:off x="3205226" y="944867"/>
            <a:ext cx="5264862" cy="2097106"/>
          </a:xfrm>
        </p:spPr>
        <p:txBody>
          <a:bodyPr/>
          <a:lstStyle/>
          <a:p>
            <a:r>
              <a:rPr lang="ru-RU" sz="7200" b="1" dirty="0" err="1" smtClean="0">
                <a:latin typeface="Monotype Corsiva" pitchFamily="66" charset="0"/>
              </a:rPr>
              <a:t>Портфолио</a:t>
            </a:r>
            <a:endParaRPr lang="ru-RU" sz="7200" b="1" dirty="0">
              <a:latin typeface="Monotype Corsiva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 rot="20870545">
            <a:off x="4252761" y="2700806"/>
            <a:ext cx="4103687" cy="3160483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учителя начальных классов МБОУ Дмитриевской СОШ</a:t>
            </a:r>
          </a:p>
          <a:p>
            <a:r>
              <a:rPr lang="ru-RU" dirty="0" smtClean="0">
                <a:latin typeface="Monotype Corsiva" pitchFamily="66" charset="0"/>
              </a:rPr>
              <a:t>Снегиревой Светланы Алексеевны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34D21-B1FA-4F51-9D5F-305CB62649F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/>
          <a:lstStyle/>
          <a:p>
            <a:pPr lvl="1" algn="l"/>
            <a:r>
              <a:rPr lang="ru-RU" b="1" dirty="0">
                <a:solidFill>
                  <a:srgbClr val="1A4E1A"/>
                </a:solidFill>
                <a:latin typeface="Monotype Corsiva" pitchFamily="66" charset="0"/>
                <a:cs typeface="Times New Roman" pitchFamily="18" charset="0"/>
              </a:rPr>
              <a:t>У</a:t>
            </a:r>
            <a:r>
              <a:rPr lang="ru-RU" b="1" dirty="0" smtClean="0">
                <a:solidFill>
                  <a:srgbClr val="1A4E1A"/>
                </a:solidFill>
                <a:latin typeface="Monotype Corsiva" pitchFamily="66" charset="0"/>
                <a:cs typeface="Times New Roman" pitchFamily="18" charset="0"/>
              </a:rPr>
              <a:t>частие в семинарах,   </a:t>
            </a:r>
            <a:br>
              <a:rPr lang="ru-RU" b="1" dirty="0" smtClean="0">
                <a:solidFill>
                  <a:srgbClr val="1A4E1A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1A4E1A"/>
                </a:solidFill>
                <a:latin typeface="Monotype Corsiva" pitchFamily="66" charset="0"/>
                <a:cs typeface="Times New Roman" pitchFamily="18" charset="0"/>
              </a:rPr>
              <a:t>конференциях</a:t>
            </a:r>
            <a:r>
              <a:rPr lang="ru-RU" b="1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  <a:cs typeface="Times New Roman" pitchFamily="18" charset="0"/>
              </a:rPr>
              <a:t>, конкурсах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</a:rPr>
              <a:t/>
            </a:r>
            <a:br>
              <a:rPr lang="ru-RU" b="1" dirty="0" smtClean="0">
                <a:solidFill>
                  <a:srgbClr val="006600"/>
                </a:solidFill>
                <a:latin typeface="Times New Roman" pitchFamily="18" charset="0"/>
              </a:rPr>
            </a:b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00FF"/>
                </a:solidFill>
                <a:latin typeface="Times New Roman" pitchFamily="18" charset="0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071678"/>
          <a:ext cx="8229600" cy="38423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43032"/>
                <a:gridCol w="2857520"/>
                <a:gridCol w="1771648"/>
                <a:gridCol w="2057400"/>
              </a:tblGrid>
              <a:tr h="1097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Год, месяц</a:t>
                      </a:r>
                      <a:endParaRPr lang="ru-RU" sz="1200" baseline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Название мероприятия</a:t>
                      </a:r>
                      <a:endParaRPr lang="ru-RU" sz="1200" baseline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Наименование документа </a:t>
                      </a:r>
                      <a:endParaRPr lang="ru-RU" sz="120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(диплом, сертификат)</a:t>
                      </a:r>
                      <a:endParaRPr lang="ru-RU" sz="1200" baseline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Уровень (школьный, муниципальный, региональный).</a:t>
                      </a:r>
                      <a:endParaRPr lang="ru-RU" sz="1200" baseline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/>
                        <a:t>2012 г.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/>
                        <a:t>Доклад «Организация работы с родителями»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/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/>
                        <a:t>районный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2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/>
                        <a:t>2013 г.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/>
                        <a:t>Доклад «Особенности преподавания предмета в условиях обеспечения </a:t>
                      </a:r>
                      <a:endParaRPr lang="ru-RU" sz="120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/>
                        <a:t>системно- деятельностного подхода»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/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/>
                        <a:t>районный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33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/>
                        <a:t>2013 г.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/>
                        <a:t>«Учитель начальных классов – 2013»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/>
                        <a:t>Сертификат участника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всероссийский </a:t>
                      </a:r>
                      <a:r>
                        <a:rPr lang="ru-RU" sz="1600" dirty="0"/>
                        <a:t>с международным участием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latin typeface="Times New Roman" pitchFamily="18" charset="0"/>
              </a:rPr>
              <a:t> </a:t>
            </a:r>
            <a:r>
              <a:rPr lang="ru-RU" sz="4800" b="1" dirty="0" smtClean="0">
                <a:latin typeface="Monotype Corsiva" pitchFamily="66" charset="0"/>
              </a:rPr>
              <a:t>Методическая работа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</a:rPr>
              <a:t>Методическая работа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</a:rPr>
              <a:t>(адрес сайта </a:t>
            </a:r>
            <a:r>
              <a:rPr lang="en-US" b="1" dirty="0" smtClean="0">
                <a:latin typeface="Times New Roman" pitchFamily="18" charset="0"/>
                <a:hlinkClick r:id="rId2"/>
              </a:rPr>
              <a:t>http://198512222sveta.umi.ru/</a:t>
            </a:r>
            <a:r>
              <a:rPr lang="ru-RU" b="1" dirty="0" smtClean="0">
                <a:latin typeface="Times New Roman" pitchFamily="18" charset="0"/>
              </a:rPr>
              <a:t>)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3200" b="1" dirty="0" smtClean="0">
                <a:solidFill>
                  <a:srgbClr val="1A4E1A"/>
                </a:solidFill>
                <a:latin typeface="Times New Roman" pitchFamily="18" charset="0"/>
              </a:rPr>
              <a:t>методические разработки материалы к урокам 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3200" b="1" dirty="0" smtClean="0">
                <a:solidFill>
                  <a:srgbClr val="1A4E1A"/>
                </a:solidFill>
                <a:latin typeface="Times New Roman" pitchFamily="18" charset="0"/>
              </a:rPr>
              <a:t>презентации к урокам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3200" b="1" dirty="0" smtClean="0">
                <a:solidFill>
                  <a:srgbClr val="1A4E1A"/>
                </a:solidFill>
                <a:latin typeface="Times New Roman" pitchFamily="18" charset="0"/>
              </a:rPr>
              <a:t>работа с родителями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3200" b="1" dirty="0" smtClean="0">
                <a:solidFill>
                  <a:srgbClr val="1A4E1A"/>
                </a:solidFill>
                <a:latin typeface="Times New Roman" pitchFamily="18" charset="0"/>
              </a:rPr>
              <a:t>работа с детьми</a:t>
            </a:r>
            <a:endParaRPr lang="ru-RU" sz="3200" b="1" dirty="0" smtClean="0">
              <a:latin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latin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800" b="1" dirty="0" smtClean="0">
                <a:latin typeface="Monotype Corsiva" pitchFamily="66" charset="0"/>
              </a:rPr>
              <a:t>Достижения учителя </a:t>
            </a:r>
            <a:endParaRPr lang="ru-RU" sz="4800" dirty="0">
              <a:latin typeface="Monotype Corsiva" pitchFamily="66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434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0024"/>
                <a:gridCol w="2000264"/>
                <a:gridCol w="3771912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№</a:t>
                      </a:r>
                      <a:endParaRPr lang="ru-RU" sz="900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Название документа</a:t>
                      </a:r>
                      <a:endParaRPr lang="ru-RU" sz="900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Содержание</a:t>
                      </a:r>
                      <a:endParaRPr lang="ru-RU" sz="900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Кем выдан</a:t>
                      </a:r>
                      <a:endParaRPr lang="ru-RU" sz="900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/>
                        <a:t>1</a:t>
                      </a: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/>
                        <a:t>ДИПЛОМ ПЕДАГОГА</a:t>
                      </a: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подготовившего победителя/лауреата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Всероссийской дистанционной олимпиады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«Занимательная математика» для 1 - 4</a:t>
                      </a:r>
                      <a:endParaRPr lang="ru-RU" sz="110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классов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Дистанционный Образовательный</a:t>
                      </a:r>
                      <a:endParaRPr lang="ru-RU" sz="110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Портал "Продленка"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2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ДИПЛОМ ПЕДАГОГА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подготовившего победителя/лауреата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Всероссийской дистанционной Олимпиады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«Великий и могучий русский язык!» для 1 - 4</a:t>
                      </a:r>
                      <a:endParaRPr lang="ru-RU" sz="110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классов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Дистанционный Образовательный</a:t>
                      </a:r>
                      <a:endParaRPr lang="ru-RU" sz="110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Портал "Продленка"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3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/>
                        <a:t>ДИПЛОМ ПЕДАГОГА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подготовившего победителя/лауреата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Всероссийской дистанционной Олимпиады</a:t>
                      </a:r>
                      <a:endParaRPr lang="ru-RU" sz="110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«Окружающий мир и мы» для 1 - 4 классов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Дистанционный Образовательный</a:t>
                      </a:r>
                      <a:endParaRPr lang="ru-RU" sz="110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Портал "Продленка"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42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4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/>
                        <a:t>ДИПЛОМ ПЕДАГОГА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подготовившего победителя/лауреата</a:t>
                      </a:r>
                      <a:endParaRPr lang="ru-RU" sz="11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Всероссийской дистанционной Литературной</a:t>
                      </a:r>
                      <a:endParaRPr lang="ru-RU" sz="11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викторины «По страницам любимых</a:t>
                      </a:r>
                      <a:endParaRPr lang="ru-RU" sz="1100" dirty="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произведений» для 1 - 4 классов</a:t>
                      </a: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Дистанционный Образовательный</a:t>
                      </a:r>
                      <a:endParaRPr lang="ru-RU" sz="1100" dirty="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/>
                        <a:t>Портал "Продленка"</a:t>
                      </a: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285859"/>
          <a:ext cx="8072495" cy="513576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8628"/>
                <a:gridCol w="1500198"/>
                <a:gridCol w="3786214"/>
                <a:gridCol w="2357455"/>
              </a:tblGrid>
              <a:tr h="11885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900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ДИПЛОМ ПЕДАГОГА</a:t>
                      </a:r>
                      <a:endParaRPr lang="ru-RU" sz="900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подготовившего победителя/лауреата</a:t>
                      </a:r>
                      <a:endParaRPr lang="ru-RU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Всероссийской дистанционной Викторины</a:t>
                      </a:r>
                      <a:endParaRPr lang="ru-RU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«Математический турнир» для 1 - 4 классов</a:t>
                      </a:r>
                      <a:endParaRPr lang="ru-RU" sz="900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Дистанционный Образовательный</a:t>
                      </a:r>
                      <a:endParaRPr lang="ru-RU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Портал "Продленка"</a:t>
                      </a:r>
                      <a:endParaRPr lang="ru-RU" sz="900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7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6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/>
                        <a:t>ДИПЛОМ ПЕДАГОГА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подготовившего победителя/лауреата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Всероссийской дистанционной Олимпиады</a:t>
                      </a:r>
                      <a:endParaRPr lang="ru-RU" sz="110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«Чудесный мир литературы» для 1 - 4 классов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Дистанционный Образовательный</a:t>
                      </a:r>
                      <a:endParaRPr lang="ru-RU" sz="110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Портал "Продленка"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3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7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/>
                        <a:t>СЕРТИФИКАТ 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успешно провела 3  </a:t>
                      </a:r>
                      <a:r>
                        <a:rPr lang="ru-RU" sz="1400" dirty="0" smtClean="0"/>
                        <a:t>Всероссийскую </a:t>
                      </a:r>
                      <a:r>
                        <a:rPr lang="ru-RU" sz="1400" dirty="0"/>
                        <a:t>дистанционную Олимпиаду  по окружающему миру для1-2 классов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/>
                        <a:t>WWW.</a:t>
                      </a:r>
                      <a:r>
                        <a:rPr lang="ru-RU" sz="1400"/>
                        <a:t>vot-zadachka.ru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3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/>
                        <a:t>8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/>
                        <a:t>СЕРТИФИКАТ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успешно провела 4  </a:t>
                      </a:r>
                      <a:r>
                        <a:rPr lang="ru-RU" sz="1400" dirty="0" smtClean="0"/>
                        <a:t>Всероссийскую </a:t>
                      </a:r>
                      <a:r>
                        <a:rPr lang="ru-RU" sz="1400" dirty="0"/>
                        <a:t>дистанционную Олимпиаду  по математике для1-2 классов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/>
                        <a:t>WWW.</a:t>
                      </a:r>
                      <a:r>
                        <a:rPr lang="ru-RU" sz="1400"/>
                        <a:t>vot-zadachka.ru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3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9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/>
                        <a:t>СЕРТИФИКАТ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успешно провела 3  </a:t>
                      </a:r>
                      <a:r>
                        <a:rPr lang="ru-RU" sz="1400" dirty="0" smtClean="0"/>
                        <a:t>Всероссийскую </a:t>
                      </a:r>
                      <a:r>
                        <a:rPr lang="ru-RU" sz="1400" dirty="0"/>
                        <a:t>дистанционную Олимпиаду  по русскому языку для1-2 классов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/>
                        <a:t>WWW.</a:t>
                      </a:r>
                      <a:r>
                        <a:rPr lang="ru-RU" sz="1400"/>
                        <a:t>vot-zadachka.ru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3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/>
                        <a:t>10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/>
                        <a:t>СЕРТИФИКАТ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успешно провела 1  </a:t>
                      </a:r>
                      <a:r>
                        <a:rPr lang="ru-RU" sz="1400" dirty="0" smtClean="0"/>
                        <a:t>Всероссийскую </a:t>
                      </a:r>
                      <a:r>
                        <a:rPr lang="ru-RU" sz="1400" dirty="0"/>
                        <a:t>дистанционную Олимпиаду  по литературному чтению для1-2 классов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/>
                        <a:t>WWW.</a:t>
                      </a:r>
                      <a:r>
                        <a:rPr lang="ru-RU" sz="1400" dirty="0" err="1"/>
                        <a:t>vot-zadachka.ru</a:t>
                      </a: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DACC3-E9C5-418A-AE3B-03F551E92A3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7" y="1000108"/>
          <a:ext cx="8429684" cy="54169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58544"/>
                <a:gridCol w="1778149"/>
                <a:gridCol w="3885570"/>
                <a:gridCol w="2107421"/>
              </a:tblGrid>
              <a:tr h="7994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ru-RU" sz="900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СЕРТИФИКАТ</a:t>
                      </a:r>
                      <a:endParaRPr lang="ru-RU" sz="900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Всероссийскую  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дистанционную олимпиаду по окружающему миру для 1 – 4 классов «Рыжий котенок»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http://ginger-cat.ru/index.php?article_id=570&amp;cookie=1</a:t>
                      </a:r>
                      <a:endParaRPr lang="ru-RU" sz="900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СЕРТИФИКАТ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 </a:t>
                      </a:r>
                      <a:r>
                        <a:rPr lang="ru-RU" sz="1400" dirty="0" smtClean="0"/>
                        <a:t>Всероссийскую  </a:t>
                      </a:r>
                      <a:r>
                        <a:rPr lang="ru-RU" sz="1400" dirty="0"/>
                        <a:t>дистанционную олимпиаду по русскому языку для 1 – 4 классов «Рыжий котенок»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http://ginger-cat.ru/index.php?article_id=570&amp;cookie=1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СЕРТИФИКАТ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успешно провела 4  </a:t>
                      </a:r>
                      <a:r>
                        <a:rPr lang="ru-RU" sz="1400" dirty="0" smtClean="0"/>
                        <a:t>Всероссийскую </a:t>
                      </a:r>
                      <a:r>
                        <a:rPr lang="ru-RU" sz="1400" dirty="0"/>
                        <a:t>дистанционную Олимпиаду  по математике для 3-4 классов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WWW.</a:t>
                      </a:r>
                      <a:r>
                        <a:rPr lang="ru-RU" sz="1400"/>
                        <a:t>vot-zadachka.ru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СЕРТИФИКАТ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успешно провела 5  </a:t>
                      </a:r>
                      <a:r>
                        <a:rPr lang="ru-RU" sz="1400" dirty="0" smtClean="0"/>
                        <a:t>Всероссийскую </a:t>
                      </a:r>
                      <a:r>
                        <a:rPr lang="ru-RU" sz="1400" dirty="0"/>
                        <a:t>дистанционную Олимпиаду  по русскому языку для 3-4 классов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WWW.</a:t>
                      </a:r>
                      <a:r>
                        <a:rPr lang="ru-RU" sz="1400"/>
                        <a:t>vot-zadachka.ru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СЕРТИФИКАТ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успешно провела 3  </a:t>
                      </a:r>
                      <a:r>
                        <a:rPr lang="ru-RU" sz="1400" dirty="0" smtClean="0"/>
                        <a:t>Всероссийскую </a:t>
                      </a:r>
                      <a:r>
                        <a:rPr lang="ru-RU" sz="1400" dirty="0"/>
                        <a:t>дистанционную Олимпиаду  по литературному чтению для 3-4 классов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WWW.</a:t>
                      </a:r>
                      <a:r>
                        <a:rPr lang="ru-RU" sz="1400"/>
                        <a:t>vot-zadachka.ru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8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ДИПЛОМ ПЕДАГОГА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подготовившего победителя/лауреата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Всероссийской дистанционной олимпиады по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русскому языку «Грамотей» для 1 - 4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Дистанционный Образовательный</a:t>
                      </a:r>
                      <a:endParaRPr lang="ru-RU" sz="11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Портал "Продленка"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DACC3-E9C5-418A-AE3B-03F551E92A3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3" y="1397000"/>
          <a:ext cx="8072495" cy="441655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5240"/>
                <a:gridCol w="1892004"/>
                <a:gridCol w="3437127"/>
                <a:gridCol w="2018124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ДИПЛОМ ПЕДАГОГА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</a:rPr>
                        <a:t>подготовившего победителя/лауреата</a:t>
                      </a:r>
                      <a:endParaRPr lang="ru-RU" sz="1100" b="0" baseline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</a:rPr>
                        <a:t>Всероссийской дистанционной олимпиады по</a:t>
                      </a:r>
                      <a:endParaRPr lang="ru-RU" sz="1100" b="0" baseline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</a:rPr>
                        <a:t>литературному чтению «Литературные</a:t>
                      </a:r>
                      <a:endParaRPr lang="ru-RU" sz="1100" b="0" baseline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</a:rPr>
                        <a:t>страницы» для 1 - 4 классов</a:t>
                      </a:r>
                      <a:endParaRPr lang="ru-RU" sz="1100" b="0" baseline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</a:rPr>
                        <a:t>серия ДУ-58-105407</a:t>
                      </a:r>
                      <a:endParaRPr lang="ru-RU" sz="1100" b="0" baseline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</a:rPr>
                        <a:t>настоящим дипломом</a:t>
                      </a:r>
                      <a:endParaRPr lang="ru-RU" sz="1100" b="0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Дистанционный Образовательный</a:t>
                      </a:r>
                      <a:endParaRPr lang="ru-RU" sz="11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Портал "Продленка"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ДИПЛОМ ПЕДАГОГА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подготовившего победителя/лауреата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Всероссийской дистанционной викторины «По любимым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страницам» для 1 - 4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Дистанционный Образовательный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Портал "Продленка"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ДИПЛОМ ПЕДАГОГА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подготовившего победителя/лауреата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Всероссийской дистанционной олимпиады по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окружающему миру «Мир вокруг» для 1 - 4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Дистанционный Образовательный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Портал "Продленка"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     20 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ПОЧЕТНАЯ ГРАМОТА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За высокое достижение в профессиональной деятельности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Глава Татарского района В.П. Носков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DACC3-E9C5-418A-AE3B-03F551E92A3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800" b="1" dirty="0" smtClean="0">
                <a:latin typeface="Monotype Corsiva" pitchFamily="66" charset="0"/>
              </a:rPr>
              <a:t>Достижения учеников</a:t>
            </a:r>
            <a:r>
              <a:rPr lang="ru-RU" dirty="0" smtClean="0">
                <a:latin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/>
          <a:lstStyle/>
          <a:p>
            <a:pPr marL="342900" lvl="1" indent="-342900">
              <a:buNone/>
            </a:pPr>
            <a:r>
              <a:rPr lang="ru-RU" sz="2400" b="1" dirty="0" smtClean="0">
                <a:solidFill>
                  <a:srgbClr val="1D571D"/>
                </a:solidFill>
                <a:latin typeface="Times New Roman" pitchFamily="18" charset="0"/>
                <a:cs typeface="Times New Roman" pitchFamily="18" charset="0"/>
              </a:rPr>
              <a:t>Результаты участия в олимпиадах, конкурсах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3" y="2131094"/>
          <a:ext cx="8143963" cy="42904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06535"/>
                <a:gridCol w="1935860"/>
                <a:gridCol w="1201568"/>
              </a:tblGrid>
              <a:tr h="364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Мероприятие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Ф.И. учащегося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Результат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3 Всероссийская дистанционная олимпиада по окружающему миру для 1-2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/>
                        <a:t>Хомченко</a:t>
                      </a:r>
                      <a:r>
                        <a:rPr lang="ru-RU" sz="1400" dirty="0"/>
                        <a:t> Катя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 место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 Всероссийская дистанционная олимпиада по литературному чтению для 1-2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Фатьянов Дима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3 Всероссийская дистанционная олимпиада по русскому языку для 1-2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Омельченко Лиза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4 Всероссийская дистанционная олимпиада по математике  для 1-2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Чернов Максим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участие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Всероссийская дистанционная Олимпиада</a:t>
                      </a:r>
                      <a:endParaRPr lang="ru-RU" sz="11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«Окружающий мир и мы» для 1 - 4 классов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Тарабара Женя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Всероссийская дистанционная Олимпиада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«Великий и могучий русский язык!» для 1 - 4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Хомченко Катя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Всероссийская дистанционная олимпиада</a:t>
                      </a:r>
                      <a:endParaRPr lang="ru-RU" sz="11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«Занимательная математика» для 1 - 4</a:t>
                      </a:r>
                      <a:endParaRPr lang="ru-RU" sz="11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классов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Юдин Матвей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 место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5" y="1397000"/>
          <a:ext cx="8286810" cy="472602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72033"/>
                <a:gridCol w="2143140"/>
                <a:gridCol w="1571637"/>
              </a:tblGrid>
              <a:tr h="613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Всероссийская дистанционная олимпиада «Чудесный мир литературы» для 1 - 4 классов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Ермакова Валерия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1 место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Всероссийская дистанционная олимпиада «Математический турнир» для 1 - 4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Омельченко Лиза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07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Всероссийская дистанционная литературная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викторина «По страницам любимых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произведений» для 1 - 4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Чернов Максим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 Всероссийская дистанционная олимпиада по окружающему миру для 1 – 4 классов «Рыжий котенок»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Фатьянов Дима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 Всероссийская дистанционная олимпиада по русскому языку для 1 – 4 классов «Рыжий котенок»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Омельченко Лиза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3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4 Всероссийская дистанционная олимпиада по математике  для 3-4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Чернов Максим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3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5 Всероссийская дистанционная олимпиада по русскому языку  для 3-4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Хомченко Катя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 место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DACC3-E9C5-418A-AE3B-03F551E92A3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1857364"/>
          <a:ext cx="8001054" cy="36804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71965"/>
                <a:gridCol w="2286016"/>
                <a:gridCol w="1643073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3 Всероссийская дистанционная олимпиада по литературному чтению  для 3-4 классов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err="1">
                          <a:solidFill>
                            <a:schemeClr val="tx1"/>
                          </a:solidFill>
                        </a:rPr>
                        <a:t>Асадуллаева</a:t>
                      </a: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 Яна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1 место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5 Всероссийская дистанционная олимпиада по окружающему миру  для 3-4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Фатьянов Дима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Всероссийская дистанционная викторина «По любимым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страницам» для 1 - 4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Губарева Виктория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Всероссийская дистанционная олимпиада по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литературному чтению «Литературные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страницы» для 1 - 4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Ермакова Валерия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Всероссийская дистанционная олимпиада по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окружающему миру «Мир вокруг» для 1 - 4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Танцева Лилия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Всероссийская дистанционная олимпиада по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русскому языку «Грамотей» для 1 - 4 классов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Юдин Матвей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 место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DACC3-E9C5-418A-AE3B-03F551E92A3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/>
          <a:lstStyle/>
          <a:p>
            <a:pPr marL="609600" indent="-609600" algn="l">
              <a:lnSpc>
                <a:spcPct val="75000"/>
              </a:lnSpc>
            </a:pPr>
            <a:r>
              <a:rPr lang="ru-RU" sz="4800" b="1" dirty="0" smtClean="0">
                <a:latin typeface="Monotype Corsiva" pitchFamily="66" charset="0"/>
              </a:rPr>
              <a:t>Позитивные результаты</a:t>
            </a:r>
            <a:r>
              <a:rPr lang="ru-RU" sz="4800" dirty="0" smtClean="0">
                <a:latin typeface="Monotype Corsiva" pitchFamily="66" charset="0"/>
              </a:rPr>
              <a:t/>
            </a:r>
            <a:br>
              <a:rPr lang="ru-RU" sz="4800" dirty="0" smtClean="0">
                <a:latin typeface="Monotype Corsiva" pitchFamily="66" charset="0"/>
              </a:rPr>
            </a:br>
            <a:r>
              <a:rPr lang="ru-RU" sz="4800" b="1" dirty="0" smtClean="0">
                <a:solidFill>
                  <a:srgbClr val="1D571D"/>
                </a:solidFill>
                <a:latin typeface="Monotype Corsiva" pitchFamily="66" charset="0"/>
              </a:rPr>
              <a:t>общей успеваемости </a:t>
            </a:r>
            <a:r>
              <a:rPr lang="ru-RU" sz="1400" b="1" dirty="0" smtClean="0">
                <a:solidFill>
                  <a:srgbClr val="1D571D"/>
                </a:solidFill>
                <a:latin typeface="Times New Roman" pitchFamily="18" charset="0"/>
              </a:rPr>
              <a:t/>
            </a:r>
            <a:br>
              <a:rPr lang="ru-RU" sz="1400" b="1" dirty="0" smtClean="0">
                <a:solidFill>
                  <a:srgbClr val="1D571D"/>
                </a:solidFill>
                <a:latin typeface="Times New Roman" pitchFamily="18" charset="0"/>
              </a:rPr>
            </a:br>
            <a:r>
              <a:rPr lang="ru-RU" sz="1400" b="1" dirty="0" smtClean="0">
                <a:solidFill>
                  <a:srgbClr val="1D571D"/>
                </a:solidFill>
                <a:latin typeface="Times New Roman" pitchFamily="18" charset="0"/>
              </a:rPr>
              <a:t/>
            </a:r>
            <a:br>
              <a:rPr lang="ru-RU" sz="1400" b="1" dirty="0" smtClean="0">
                <a:solidFill>
                  <a:srgbClr val="1D571D"/>
                </a:solidFill>
                <a:latin typeface="Times New Roman" pitchFamily="18" charset="0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071676"/>
          <a:ext cx="8229600" cy="350046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75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</a:rPr>
                        <a:t>Год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</a:rPr>
                        <a:t>Класс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</a:rPr>
                        <a:t>Успеваемость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</a:rPr>
                        <a:t>Успешность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2011 -2012 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-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-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2012-2013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100%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60%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2013-2014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3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94%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64%</a:t>
                      </a:r>
                      <a:endParaRPr lang="ru-RU" sz="11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1D571D"/>
                </a:solidFill>
                <a:latin typeface="Monotype Corsiva" pitchFamily="66" charset="0"/>
              </a:rPr>
              <a:t>Структура   </a:t>
            </a:r>
            <a:r>
              <a:rPr lang="ru-RU" sz="4800" b="1" dirty="0" err="1" smtClean="0">
                <a:solidFill>
                  <a:srgbClr val="1D571D"/>
                </a:solidFill>
                <a:latin typeface="Monotype Corsiva" pitchFamily="66" charset="0"/>
              </a:rPr>
              <a:t>портфолио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600200"/>
            <a:ext cx="4210080" cy="4900634"/>
          </a:xfrm>
        </p:spPr>
        <p:txBody>
          <a:bodyPr/>
          <a:lstStyle/>
          <a:p>
            <a:pPr marL="271463" indent="-271463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ru-RU" sz="1400" b="1" dirty="0" smtClean="0">
                <a:latin typeface="Times New Roman" pitchFamily="18" charset="0"/>
              </a:rPr>
              <a:t>Общие сведения:</a:t>
            </a:r>
            <a:endParaRPr lang="ru-RU" sz="1400" dirty="0" smtClean="0">
              <a:latin typeface="Times New Roman" pitchFamily="18" charset="0"/>
            </a:endParaRP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фамилия, имя, отчество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место работы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образование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специальность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квалификация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стаж педагогической работы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занимаемая должность, предметы, преподаваемые учителем </a:t>
            </a:r>
          </a:p>
          <a:p>
            <a:pPr marL="271463" indent="-271463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ru-RU" sz="1400" b="1" dirty="0" smtClean="0">
                <a:latin typeface="Times New Roman" pitchFamily="18" charset="0"/>
              </a:rPr>
              <a:t>Самообразование учителя: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>
                <a:solidFill>
                  <a:srgbClr val="1A4E1A"/>
                </a:solidFill>
                <a:latin typeface="Times New Roman" pitchFamily="18" charset="0"/>
              </a:rPr>
              <a:t>т</a:t>
            </a: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ема самообразования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>
                <a:solidFill>
                  <a:srgbClr val="1A4E1A"/>
                </a:solidFill>
                <a:latin typeface="Times New Roman" pitchFamily="18" charset="0"/>
              </a:rPr>
              <a:t>к</a:t>
            </a: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урсы повышения квалификации </a:t>
            </a:r>
          </a:p>
          <a:p>
            <a:pPr marL="271463" indent="-271463">
              <a:lnSpc>
                <a:spcPct val="80000"/>
              </a:lnSpc>
              <a:buClr>
                <a:schemeClr val="tx1"/>
              </a:buClr>
              <a:buFontTx/>
              <a:buAutoNum type="arabicPeriod"/>
            </a:pPr>
            <a:r>
              <a:rPr lang="ru-RU" sz="1400" b="1" dirty="0" smtClean="0">
                <a:latin typeface="Times New Roman" pitchFamily="18" charset="0"/>
              </a:rPr>
              <a:t>Распространение передового опыта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публикации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открытые уроки, мероприятия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участие в семинарах, конференциях</a:t>
            </a:r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</a:rPr>
              <a:t>, конкурсах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500174"/>
            <a:ext cx="4643438" cy="5357826"/>
          </a:xfrm>
        </p:spPr>
        <p:txBody>
          <a:bodyPr/>
          <a:lstStyle/>
          <a:p>
            <a:pPr marL="271463" indent="-271463">
              <a:lnSpc>
                <a:spcPct val="80000"/>
              </a:lnSpc>
              <a:buClr>
                <a:schemeClr val="tx1"/>
              </a:buClr>
              <a:buNone/>
            </a:pPr>
            <a:r>
              <a:rPr lang="ru-RU" sz="1400" b="1" dirty="0" smtClean="0">
                <a:latin typeface="Times New Roman" pitchFamily="18" charset="0"/>
              </a:rPr>
              <a:t>4.                  Методическая работа </a:t>
            </a:r>
          </a:p>
          <a:p>
            <a:pPr marL="271463" indent="-271463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sz="1400" b="1" dirty="0" smtClean="0">
                <a:solidFill>
                  <a:srgbClr val="0033CC"/>
                </a:solidFill>
                <a:latin typeface="Times New Roman" pitchFamily="18" charset="0"/>
              </a:rPr>
              <a:t>                 (на  сайте </a:t>
            </a:r>
            <a:r>
              <a:rPr lang="en-US" sz="1400" b="1" dirty="0" smtClean="0">
                <a:latin typeface="Times New Roman" pitchFamily="18" charset="0"/>
                <a:hlinkClick r:id="rId2"/>
              </a:rPr>
              <a:t>http://198512222sveta.umi.ru/</a:t>
            </a:r>
            <a:endParaRPr lang="ru-RU" sz="1400" b="1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методические разработки материалы к урокам 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презентации к урокам 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работа с родителями</a:t>
            </a:r>
          </a:p>
          <a:p>
            <a:pPr marL="1077913" lvl="1" indent="-27305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>работа с детьми</a:t>
            </a:r>
            <a:endParaRPr lang="ru-RU" sz="1400" b="1" dirty="0">
              <a:latin typeface="Times New Roman" pitchFamily="18" charset="0"/>
            </a:endParaRPr>
          </a:p>
          <a:p>
            <a:pPr marL="609600" indent="-609600">
              <a:lnSpc>
                <a:spcPct val="75000"/>
              </a:lnSpc>
              <a:buClr>
                <a:schemeClr val="tx1"/>
              </a:buClr>
              <a:buNone/>
            </a:pPr>
            <a:r>
              <a:rPr lang="ru-RU" sz="1400" b="1" dirty="0" smtClean="0">
                <a:latin typeface="Times New Roman" pitchFamily="18" charset="0"/>
              </a:rPr>
              <a:t>5.               Достижения учителя </a:t>
            </a:r>
          </a:p>
          <a:p>
            <a:pPr marL="1339850" lvl="1" indent="-533400">
              <a:lnSpc>
                <a:spcPct val="75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D571D"/>
                </a:solidFill>
                <a:latin typeface="Times New Roman" pitchFamily="18" charset="0"/>
              </a:rPr>
              <a:t>дипломы</a:t>
            </a:r>
          </a:p>
          <a:p>
            <a:pPr marL="1339850" lvl="1" indent="-533400">
              <a:lnSpc>
                <a:spcPct val="75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D571D"/>
                </a:solidFill>
                <a:latin typeface="Times New Roman" pitchFamily="18" charset="0"/>
              </a:rPr>
              <a:t>грамоты </a:t>
            </a:r>
          </a:p>
          <a:p>
            <a:pPr marL="1339850" lvl="1" indent="-533400">
              <a:lnSpc>
                <a:spcPct val="75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D571D"/>
                </a:solidFill>
                <a:latin typeface="Times New Roman" pitchFamily="18" charset="0"/>
              </a:rPr>
              <a:t>благодарности</a:t>
            </a:r>
          </a:p>
          <a:p>
            <a:pPr marL="609600" indent="-609600">
              <a:lnSpc>
                <a:spcPct val="75000"/>
              </a:lnSpc>
              <a:buClr>
                <a:schemeClr val="tx1"/>
              </a:buClr>
              <a:buFontTx/>
              <a:buAutoNum type="arabicPeriod" startAt="6"/>
            </a:pPr>
            <a:r>
              <a:rPr lang="ru-RU" sz="1400" b="1" dirty="0" smtClean="0">
                <a:latin typeface="Times New Roman" pitchFamily="18" charset="0"/>
              </a:rPr>
              <a:t>Достижения учеников</a:t>
            </a:r>
            <a:endParaRPr lang="ru-RU" sz="1400" dirty="0" smtClean="0">
              <a:latin typeface="Times New Roman" pitchFamily="18" charset="0"/>
            </a:endParaRPr>
          </a:p>
          <a:p>
            <a:pPr marL="1339850" lvl="1" indent="-533400">
              <a:lnSpc>
                <a:spcPct val="75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D571D"/>
                </a:solidFill>
                <a:latin typeface="Times New Roman" pitchFamily="18" charset="0"/>
              </a:rPr>
              <a:t>результаты участия в олимпиадах, конкурсах</a:t>
            </a:r>
          </a:p>
          <a:p>
            <a:pPr marL="609600" indent="-609600">
              <a:lnSpc>
                <a:spcPct val="75000"/>
              </a:lnSpc>
              <a:buClr>
                <a:schemeClr val="tx1"/>
              </a:buClr>
              <a:buFontTx/>
              <a:buAutoNum type="arabicPeriod" startAt="6"/>
            </a:pPr>
            <a:r>
              <a:rPr lang="ru-RU" sz="1400" b="1" dirty="0" smtClean="0">
                <a:latin typeface="Times New Roman" pitchFamily="18" charset="0"/>
              </a:rPr>
              <a:t>Позитивные результаты</a:t>
            </a:r>
            <a:endParaRPr lang="ru-RU" sz="1400" dirty="0" smtClean="0">
              <a:latin typeface="Times New Roman" pitchFamily="18" charset="0"/>
            </a:endParaRPr>
          </a:p>
          <a:p>
            <a:pPr marL="1339850" lvl="1" indent="-533400">
              <a:lnSpc>
                <a:spcPct val="75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D571D"/>
                </a:solidFill>
                <a:latin typeface="Times New Roman" pitchFamily="18" charset="0"/>
              </a:rPr>
              <a:t>общей успеваемости </a:t>
            </a:r>
          </a:p>
          <a:p>
            <a:pPr marL="1339850" lvl="1" indent="-533400">
              <a:lnSpc>
                <a:spcPct val="75000"/>
              </a:lnSpc>
              <a:buClr>
                <a:schemeClr val="tx1"/>
              </a:buClr>
              <a:buFontTx/>
              <a:buChar char="•"/>
            </a:pPr>
            <a:r>
              <a:rPr lang="ru-RU" sz="1400" b="1" dirty="0" smtClean="0">
                <a:solidFill>
                  <a:srgbClr val="1D571D"/>
                </a:solidFill>
                <a:latin typeface="Times New Roman" pitchFamily="18" charset="0"/>
              </a:rPr>
              <a:t>внеурочной деятельности 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None/>
            </a:pPr>
            <a:r>
              <a:rPr lang="ru-RU" sz="1400" b="1" dirty="0" smtClean="0">
                <a:latin typeface="Times New Roman" pitchFamily="18" charset="0"/>
              </a:rPr>
              <a:t>8.          Воспитательная работа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None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9C65-5463-42AD-9870-4792B7AD94C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/>
          <a:lstStyle/>
          <a:p>
            <a:pPr algn="l"/>
            <a:r>
              <a:rPr lang="ru-RU" sz="4800" b="1" dirty="0" smtClean="0">
                <a:latin typeface="Monotype Corsiva" pitchFamily="66" charset="0"/>
              </a:rPr>
              <a:t>Внеурочная деятельность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Кружок «Я – исследователь»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045094"/>
          <a:ext cx="8401079" cy="337272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10551"/>
                <a:gridCol w="1750237"/>
                <a:gridCol w="2079859"/>
                <a:gridCol w="1680216"/>
                <a:gridCol w="1680216"/>
              </a:tblGrid>
              <a:tr h="81240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Год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Ф.И. ученика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Название проекта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>
                          <a:solidFill>
                            <a:schemeClr val="tx1"/>
                          </a:solidFill>
                        </a:rPr>
                        <a:t>Результат</a:t>
                      </a:r>
                      <a:endParaRPr lang="ru-RU" sz="1600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Уровень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27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2011 -2012 </a:t>
                      </a:r>
                      <a:endParaRPr lang="ru-RU" sz="16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Чернов Максим</a:t>
                      </a:r>
                      <a:endParaRPr lang="ru-RU" sz="16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«Условия, необходимые для прорастания семян гороха»</a:t>
                      </a:r>
                      <a:endParaRPr lang="ru-RU" sz="16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 2 место</a:t>
                      </a:r>
                      <a:endParaRPr lang="ru-RU" sz="16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Региональный уровень с международным участием</a:t>
                      </a:r>
                      <a:endParaRPr lang="ru-RU" sz="16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208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2012-2013</a:t>
                      </a:r>
                      <a:endParaRPr lang="ru-RU" sz="16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Омельченко Лиза</a:t>
                      </a:r>
                      <a:endParaRPr lang="ru-RU" sz="16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«Кто больше читает: мальчики или девочки?»</a:t>
                      </a:r>
                      <a:endParaRPr lang="ru-RU" sz="16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участие</a:t>
                      </a:r>
                      <a:endParaRPr lang="ru-RU" sz="16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Школьный округ</a:t>
                      </a:r>
                      <a:endParaRPr lang="ru-RU" sz="16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Защита исследовательской   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работы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00_14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600" dirty="0" smtClean="0"/>
              <a:t>Кружок «Я все смогу – я</a:t>
            </a:r>
            <a:br>
              <a:rPr lang="ru-RU" sz="3600" dirty="0" smtClean="0"/>
            </a:br>
            <a:r>
              <a:rPr lang="ru-RU" sz="3600" dirty="0" smtClean="0"/>
              <a:t>                       все сумею»</a:t>
            </a:r>
            <a:endParaRPr lang="ru-RU" sz="3600" dirty="0"/>
          </a:p>
        </p:txBody>
      </p:sp>
      <p:pic>
        <p:nvPicPr>
          <p:cNvPr id="5" name="Содержимое 4" descr="IMG_096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714876" y="2285992"/>
            <a:ext cx="3643338" cy="3403146"/>
          </a:xfrm>
        </p:spPr>
      </p:pic>
      <p:pic>
        <p:nvPicPr>
          <p:cNvPr id="8" name="Содержимое 7" descr="IMG_096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857224" y="1500174"/>
            <a:ext cx="3340269" cy="4525963"/>
          </a:xfr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9C65-5463-42AD-9870-4792B7AD94C9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latin typeface="Monotype Corsiva" pitchFamily="66" charset="0"/>
              </a:rPr>
              <a:t>Воспитательная работа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Сегодня каждый творчески работающий учитель не мыслит результативности работы без содружества с детским коллективом. Без обучения детей навыкам коллективной работы, развития их творческих инициатив. В первом классе главной </a:t>
            </a:r>
            <a:r>
              <a:rPr lang="ru-RU" sz="16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целью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было сплочение коллектива. 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Главная </a:t>
            </a:r>
            <a:r>
              <a:rPr lang="ru-RU" sz="1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задача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во 2-3 классах  - это 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формирование нравственных норм, и умений в процессе этических бесед.</a:t>
            </a:r>
          </a:p>
          <a:p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классных 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часах учащиеся 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знакомимся с такими понятиями, как личность, этика, мораль, нравственная культура. Провела цикл бесед о добре, о вежливости: «Поспеши делать добро», «Вежливость, как основа воспитания». На занятиях использую следующие методы – анализ ситуации, анализ художественных текстов, решение педагогических задач, игры.</a:t>
            </a:r>
          </a:p>
          <a:p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беседах, диалогах, в играх, практикумах учащиеся учатся разбираться в самих себе, лучше понимать людей, употреблять различные словесные формы вежливости. Учатся быть честными, добрыми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Учащиеся активно занимаются в различных кружках и секциях 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нашего села.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5186370" cy="857256"/>
          </a:xfrm>
        </p:spPr>
        <p:txBody>
          <a:bodyPr/>
          <a:lstStyle/>
          <a:p>
            <a:pPr algn="ctr"/>
            <a:r>
              <a:rPr lang="ru-RU" sz="4800" dirty="0" smtClean="0">
                <a:latin typeface="Monotype Corsiva" pitchFamily="66" charset="0"/>
              </a:rPr>
              <a:t>Общие сведения :</a:t>
            </a:r>
            <a:endParaRPr lang="ru-RU" sz="4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42984"/>
            <a:ext cx="3971924" cy="5429288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Ф.И.О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Снегирева Светлана Алексеевна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работы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муниципальное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бюджетное общеобразовательное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учреждение Дмитриевская средняя общеобразовательная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– среднее специальное,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Татарское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педагогическое училище,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2008г.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Специальность –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преподавание в начальных классах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Квалификаци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 – учитель начальных классов</a:t>
            </a:r>
            <a:endParaRPr lang="ru-RU" dirty="0" smtClean="0">
              <a:latin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Стаж педагогической работы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лет.</a:t>
            </a:r>
          </a:p>
          <a:p>
            <a:pPr marL="0" lvl="1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 smtClean="0">
                <a:latin typeface="Times New Roman" pitchFamily="18" charset="0"/>
              </a:rPr>
              <a:t>Занимаемая должность</a:t>
            </a:r>
            <a:r>
              <a:rPr lang="ru-RU" sz="1600" dirty="0" smtClean="0">
                <a:latin typeface="Times New Roman" pitchFamily="18" charset="0"/>
              </a:rPr>
              <a:t>-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sz="1600" dirty="0" smtClean="0">
              <a:latin typeface="Times New Roman" pitchFamily="18" charset="0"/>
            </a:endParaRPr>
          </a:p>
          <a:p>
            <a:pPr marL="0" lvl="1"/>
            <a:r>
              <a:rPr lang="ru-RU" sz="1600" b="1" dirty="0" smtClean="0">
                <a:latin typeface="Times New Roman" pitchFamily="18" charset="0"/>
              </a:rPr>
              <a:t>Предметы, преподаваемые учителем – </a:t>
            </a:r>
            <a:r>
              <a:rPr lang="ru-RU" sz="1600" dirty="0" smtClean="0">
                <a:latin typeface="Times New Roman" pitchFamily="18" charset="0"/>
              </a:rPr>
              <a:t>начальные классы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Документы и материалы представлены за период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2011г. по   2014г.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Снегирева Светлана Алексеевна, учитель нач. классов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428736"/>
            <a:ext cx="4214842" cy="4304637"/>
          </a:xfr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AEB2A-A158-4249-998C-499E000DA15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latin typeface="Monotype Corsiva" pitchFamily="66" charset="0"/>
              </a:rPr>
              <a:t>Самообразование учителя:</a:t>
            </a:r>
            <a:r>
              <a:rPr lang="ru-RU" b="1" dirty="0" smtClean="0">
                <a:latin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</a:rPr>
            </a:br>
            <a:endParaRPr lang="ru-RU" b="1" dirty="0">
              <a:latin typeface="Monotype Corsiva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857364"/>
            <a:ext cx="8229600" cy="4197361"/>
          </a:xfrm>
        </p:spPr>
        <p:txBody>
          <a:bodyPr/>
          <a:lstStyle/>
          <a:p>
            <a:pPr algn="ctr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Тема самообразования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познавательного интереса личности обучающегося через использование занимательного материала на уроках русского языка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/>
          <a:lstStyle/>
          <a:p>
            <a:r>
              <a:rPr lang="ru-RU" b="1" dirty="0" smtClean="0">
                <a:latin typeface="Monotype Corsiva" pitchFamily="66" charset="0"/>
              </a:rPr>
              <a:t>Курсы повышения квалификации</a:t>
            </a:r>
            <a:endParaRPr lang="ru-RU" b="1" dirty="0">
              <a:latin typeface="Monotype Corsiva" pitchFamily="66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2143115"/>
          <a:ext cx="8258204" cy="402185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0066"/>
                <a:gridCol w="2820378"/>
                <a:gridCol w="1645920"/>
                <a:gridCol w="1645920"/>
                <a:gridCol w="1645920"/>
              </a:tblGrid>
              <a:tr h="674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№ 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Название курсов повышения квалификации 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>
                          <a:solidFill>
                            <a:schemeClr val="tx1"/>
                          </a:solidFill>
                        </a:rPr>
                        <a:t>Количество часов аудиторных занятий </a:t>
                      </a:r>
                      <a:endParaRPr lang="ru-RU" sz="1100" baseline="0">
                        <a:solidFill>
                          <a:schemeClr val="tx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Сроки 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Вид полученного документа 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9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aseline="0"/>
                        <a:t>I.</a:t>
                      </a:r>
                      <a:endParaRPr lang="ru-RU" sz="900" baseline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/>
                        <a:t>«Развитие начального образования в условиях реализации ФГОС».</a:t>
                      </a:r>
                      <a:endParaRPr lang="ru-RU" sz="900" baseline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/>
                        <a:t>72 часа</a:t>
                      </a:r>
                      <a:endParaRPr lang="ru-RU" sz="900" baseline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/>
                        <a:t>07.04.2011г – 29.04.2011г</a:t>
                      </a:r>
                      <a:endParaRPr lang="ru-RU" sz="900" baseline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/>
                        <a:t>Удостоверение  о краткосрочном повышении квалификации</a:t>
                      </a:r>
                      <a:endParaRPr lang="ru-RU" sz="900" baseline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8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aseline="0"/>
                        <a:t>2. </a:t>
                      </a:r>
                      <a:endParaRPr lang="ru-RU" sz="900" baseline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aseline="0"/>
                        <a:t> </a:t>
                      </a:r>
                      <a:r>
                        <a:rPr lang="en-US" sz="1400" baseline="0"/>
                        <a:t>Intel </a:t>
                      </a:r>
                      <a:r>
                        <a:rPr lang="ru-RU" sz="1400" baseline="0"/>
                        <a:t>«Обучение для будущего» по основному курсу версии 10.0</a:t>
                      </a:r>
                      <a:endParaRPr lang="ru-RU" sz="900" baseline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/>
                        <a:t>24 часа</a:t>
                      </a:r>
                      <a:endParaRPr lang="ru-RU" sz="900" baseline="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aseline="0"/>
                        <a:t>13.12.2010 г – 17.12.2010 г</a:t>
                      </a:r>
                      <a:endParaRPr lang="ru-RU" sz="900" baseline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aseline="0" dirty="0"/>
                        <a:t>Свидетельство</a:t>
                      </a:r>
                      <a:endParaRPr lang="ru-RU" sz="900" baseline="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/>
          <a:lstStyle/>
          <a:p>
            <a:r>
              <a:rPr lang="ru-RU" sz="4000" b="1" dirty="0" smtClean="0">
                <a:latin typeface="Monotype Corsiva" pitchFamily="66" charset="0"/>
              </a:rPr>
              <a:t>Распространение передового опыта</a:t>
            </a:r>
            <a:r>
              <a:rPr lang="ru-RU" b="1" dirty="0" smtClean="0">
                <a:latin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Публикации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857364"/>
          <a:ext cx="8358248" cy="458416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42942"/>
                <a:gridCol w="3571900"/>
                <a:gridCol w="2053844"/>
                <a:gridCol w="2089562"/>
              </a:tblGrid>
              <a:tr h="54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№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Название материала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Адрес публикации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Вид полученного документа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53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/>
                        <a:t>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Исследовательская работа по теме «Условия, необходимые для прорастания семян гороха»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http://nsportal.ru/n</a:t>
                      </a:r>
                      <a:r>
                        <a:rPr lang="en-US" sz="1400" dirty="0"/>
                        <a:t>ode</a:t>
                      </a:r>
                      <a:r>
                        <a:rPr lang="ru-RU" sz="1400" dirty="0"/>
                        <a:t>/806894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Свидетельство о публикации в электронном СМИ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/>
                        <a:t>2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«Технологическая карта урока»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http://nsportal.ru/n</a:t>
                      </a:r>
                      <a:r>
                        <a:rPr lang="en-US" sz="1400" dirty="0"/>
                        <a:t>ode</a:t>
                      </a:r>
                      <a:r>
                        <a:rPr lang="ru-RU" sz="1400" dirty="0"/>
                        <a:t>/809576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Свидетельство о публикации в электронном СМИ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28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/>
                        <a:t>3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Открытый урок по теме «Предложение», 4 класс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http://nsportal.ru/n</a:t>
                      </a:r>
                      <a:r>
                        <a:rPr lang="en-US" sz="1400"/>
                        <a:t>ode</a:t>
                      </a:r>
                      <a:r>
                        <a:rPr lang="ru-RU" sz="1400"/>
                        <a:t>/808092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Свидетельство о публикации в электронном СМИ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113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/>
                        <a:t>4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Открытый урок по  окружающему миру. Тема «Правила вежливости», 2 класс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http://nsportal.ru/n</a:t>
                      </a:r>
                      <a:r>
                        <a:rPr lang="en-US" sz="1400"/>
                        <a:t>ode</a:t>
                      </a:r>
                      <a:r>
                        <a:rPr lang="ru-RU" sz="1400"/>
                        <a:t>/808118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Свидетельство о публикации в электронном СМИ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58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/>
                        <a:t>5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План воспитательной работы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http://nsportal.ru/n</a:t>
                      </a:r>
                      <a:r>
                        <a:rPr lang="en-US" sz="1400" dirty="0"/>
                        <a:t>ode</a:t>
                      </a:r>
                      <a:r>
                        <a:rPr lang="ru-RU" sz="1400" dirty="0"/>
                        <a:t>/806922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Свидетельство о публикации в электронном СМИ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3" y="1355833"/>
          <a:ext cx="8001058" cy="485105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18822"/>
                <a:gridCol w="3281706"/>
                <a:gridCol w="2000265"/>
                <a:gridCol w="2000265"/>
              </a:tblGrid>
              <a:tr h="92523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Презентация к исследовательской работе «Условия, необходимые для прорастания семян гороха»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</a:rPr>
                        <a:t>http://nsportal.ru/n</a:t>
                      </a:r>
                      <a:r>
                        <a:rPr lang="en-US" sz="1400" b="0" baseline="0">
                          <a:solidFill>
                            <a:schemeClr val="tx1"/>
                          </a:solidFill>
                        </a:rPr>
                        <a:t>ode</a:t>
                      </a:r>
                      <a:r>
                        <a:rPr lang="ru-RU" sz="1400" b="0" baseline="0">
                          <a:solidFill>
                            <a:schemeClr val="tx1"/>
                          </a:solidFill>
                        </a:rPr>
                        <a:t>/808078</a:t>
                      </a:r>
                      <a:endParaRPr lang="ru-RU" sz="1400" b="0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Свидетельство о публикации в электронном СМИ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/>
                        <a:t>7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Урок по окружающему миру по теме "Правила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вежливости"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www.prodlenka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Свидетельство о публикации методического материала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42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/>
                        <a:t>8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Доклад "Организация работы с родителями"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www.prodlenka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Свидетельство о публикации методического материала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7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/>
                        <a:t>9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Доклад на тему «Технология проектной 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исследовательской деятельности»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www.prodlenka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Свидетельство о публикации методического материала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717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/>
                        <a:t>10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Доклад «Особенности преподавания предмета 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условиях обеспечения системно- </a:t>
                      </a:r>
                      <a:r>
                        <a:rPr lang="ru-RU" sz="1400" dirty="0" err="1" smtClean="0"/>
                        <a:t>деятельностного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подхода</a:t>
                      </a:r>
                      <a:r>
                        <a:rPr lang="ru-RU" sz="1400" dirty="0"/>
                        <a:t>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/>
                        <a:t>www.prodlenka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Свидетельство о публикации методического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DACC3-E9C5-418A-AE3B-03F551E92A3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/>
          <a:lstStyle/>
          <a:p>
            <a:pPr lvl="1"/>
            <a:r>
              <a:rPr lang="ru-RU" sz="4800" b="1" dirty="0" smtClean="0">
                <a:solidFill>
                  <a:srgbClr val="1A4E1A"/>
                </a:solidFill>
                <a:latin typeface="Monotype Corsiva" pitchFamily="66" charset="0"/>
              </a:rPr>
              <a:t>Открытые уроки, </a:t>
            </a:r>
            <a:br>
              <a:rPr lang="ru-RU" sz="4800" b="1" dirty="0" smtClean="0">
                <a:solidFill>
                  <a:srgbClr val="1A4E1A"/>
                </a:solidFill>
                <a:latin typeface="Monotype Corsiva" pitchFamily="66" charset="0"/>
              </a:rPr>
            </a:br>
            <a:r>
              <a:rPr lang="ru-RU" sz="4800" b="1" dirty="0" smtClean="0">
                <a:solidFill>
                  <a:srgbClr val="1A4E1A"/>
                </a:solidFill>
                <a:latin typeface="Monotype Corsiva" pitchFamily="66" charset="0"/>
              </a:rPr>
              <a:t>мероприятия </a:t>
            </a:r>
            <a: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  <a:t/>
            </a:r>
            <a:br>
              <a:rPr lang="ru-RU" sz="1400" b="1" dirty="0" smtClean="0">
                <a:solidFill>
                  <a:srgbClr val="1A4E1A"/>
                </a:solidFill>
                <a:latin typeface="Times New Roman" pitchFamily="18" charset="0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2214554"/>
          <a:ext cx="8229599" cy="372689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0024"/>
                <a:gridCol w="1951290"/>
                <a:gridCol w="2692180"/>
                <a:gridCol w="3092125"/>
                <a:gridCol w="93980"/>
              </a:tblGrid>
              <a:tr h="392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№ 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Форма представления опыта 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Тема 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Уровень (школьный, муниципальный, региональный).</a:t>
                      </a:r>
                      <a:endParaRPr lang="ru-RU" sz="1100" baseline="0" dirty="0">
                        <a:solidFill>
                          <a:schemeClr val="tx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/>
                        <a:t>1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/>
                        <a:t>Мастер – класс по окружающему миру.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/>
                        <a:t>«Правила вежливости»</a:t>
                      </a: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/>
                        <a:t>Районный уровень, 2013г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8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/>
                        <a:t>2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/>
                        <a:t>Открытый классный час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/>
                        <a:t>«Поле чудес».</a:t>
                      </a: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/>
                        <a:t>Школьный уровень, 2013г.</a:t>
                      </a: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/>
                        <a:t>3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/>
                        <a:t>Открытый урок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/>
                        <a:t>«Предложение»</a:t>
                      </a: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/>
                        <a:t>Школьный уровень, 2011г.</a:t>
                      </a: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4    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Открытый урок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«Имя существительное»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Школьный уровень, 2012г</a:t>
                      </a:r>
                      <a:r>
                        <a:rPr lang="ru-RU" sz="1400" dirty="0" smtClean="0"/>
                        <a:t>.                             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Открытое мероприятие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«Звездный час»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Школьный уровень, 2012г.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/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Открытое мероприятие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«В гостях у сказки»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Школьный уровень, 2011г.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Открытый урок по математике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«Закрепление изученного материала»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Школьный уровень, 2011г.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/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BAE3-3B3C-4DFE-BCB6-00479CF34DF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1A4E1A"/>
                </a:solidFill>
                <a:latin typeface="Monotype Corsiva" pitchFamily="66" charset="0"/>
              </a:rPr>
              <a:t>Открытые уроки, </a:t>
            </a:r>
            <a:br>
              <a:rPr lang="ru-RU" b="1" dirty="0" smtClean="0">
                <a:solidFill>
                  <a:srgbClr val="1A4E1A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1A4E1A"/>
                </a:solidFill>
                <a:latin typeface="Monotype Corsiva" pitchFamily="66" charset="0"/>
              </a:rPr>
              <a:t>мероприятия</a:t>
            </a:r>
            <a:endParaRPr lang="ru-RU" dirty="0"/>
          </a:p>
        </p:txBody>
      </p:sp>
      <p:pic>
        <p:nvPicPr>
          <p:cNvPr id="5" name="Содержимое 4" descr="100_146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857364"/>
            <a:ext cx="4038600" cy="3028950"/>
          </a:xfrm>
        </p:spPr>
      </p:pic>
      <p:pic>
        <p:nvPicPr>
          <p:cNvPr id="6" name="Содержимое 5" descr="100_154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285992"/>
            <a:ext cx="4038600" cy="3591730"/>
          </a:xfr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9C65-5463-42AD-9870-4792B7AD94C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резентация3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Презентация3</Template>
  <TotalTime>282</TotalTime>
  <Words>1666</Words>
  <Application>Microsoft Office PowerPoint</Application>
  <PresentationFormat>Экран (4:3)</PresentationFormat>
  <Paragraphs>440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Презентация3</vt:lpstr>
      <vt:lpstr>Портфолио</vt:lpstr>
      <vt:lpstr>Структура   портфолио</vt:lpstr>
      <vt:lpstr>Общие сведения :</vt:lpstr>
      <vt:lpstr>Самообразование учителя: </vt:lpstr>
      <vt:lpstr>Курсы повышения квалификации</vt:lpstr>
      <vt:lpstr>Распространение передового опыта </vt:lpstr>
      <vt:lpstr>Слайд 7</vt:lpstr>
      <vt:lpstr>Открытые уроки,  мероприятия  </vt:lpstr>
      <vt:lpstr>Открытые уроки,  мероприятия</vt:lpstr>
      <vt:lpstr>Участие в семинарах,    конференциях , конкурсах  </vt:lpstr>
      <vt:lpstr> Методическая работа</vt:lpstr>
      <vt:lpstr>Достижения учителя </vt:lpstr>
      <vt:lpstr>Слайд 13</vt:lpstr>
      <vt:lpstr>Слайд 14</vt:lpstr>
      <vt:lpstr>Слайд 15</vt:lpstr>
      <vt:lpstr>Достижения учеников </vt:lpstr>
      <vt:lpstr>Слайд 17</vt:lpstr>
      <vt:lpstr>Слайд 18</vt:lpstr>
      <vt:lpstr>Позитивные результаты общей успеваемости   </vt:lpstr>
      <vt:lpstr>Внеурочная деятельность Кружок «Я – исследователь»</vt:lpstr>
      <vt:lpstr>Защита исследовательской                                     работы</vt:lpstr>
      <vt:lpstr>Кружок «Я все смогу – я                        все сумею»</vt:lpstr>
      <vt:lpstr>Воспитательная работа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</dc:title>
  <dc:creator>света</dc:creator>
  <cp:lastModifiedBy>света</cp:lastModifiedBy>
  <cp:revision>35</cp:revision>
  <dcterms:created xsi:type="dcterms:W3CDTF">2014-01-30T13:40:50Z</dcterms:created>
  <dcterms:modified xsi:type="dcterms:W3CDTF">2014-02-01T09:09:20Z</dcterms:modified>
</cp:coreProperties>
</file>